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23.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9"/>
  </p:notesMasterIdLst>
  <p:handoutMasterIdLst>
    <p:handoutMasterId r:id="rId30"/>
  </p:handoutMasterIdLst>
  <p:sldIdLst>
    <p:sldId id="256" r:id="rId2"/>
    <p:sldId id="297" r:id="rId3"/>
    <p:sldId id="316" r:id="rId4"/>
    <p:sldId id="317" r:id="rId5"/>
    <p:sldId id="298" r:id="rId6"/>
    <p:sldId id="260" r:id="rId7"/>
    <p:sldId id="310" r:id="rId8"/>
    <p:sldId id="309" r:id="rId9"/>
    <p:sldId id="306" r:id="rId10"/>
    <p:sldId id="305" r:id="rId11"/>
    <p:sldId id="290" r:id="rId12"/>
    <p:sldId id="273" r:id="rId13"/>
    <p:sldId id="291" r:id="rId14"/>
    <p:sldId id="274" r:id="rId15"/>
    <p:sldId id="312" r:id="rId16"/>
    <p:sldId id="315" r:id="rId17"/>
    <p:sldId id="303" r:id="rId18"/>
    <p:sldId id="313" r:id="rId19"/>
    <p:sldId id="314" r:id="rId20"/>
    <p:sldId id="302" r:id="rId21"/>
    <p:sldId id="292" r:id="rId22"/>
    <p:sldId id="299" r:id="rId23"/>
    <p:sldId id="294" r:id="rId24"/>
    <p:sldId id="296" r:id="rId25"/>
    <p:sldId id="287" r:id="rId26"/>
    <p:sldId id="288" r:id="rId27"/>
    <p:sldId id="267"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391" autoAdjust="0"/>
  </p:normalViewPr>
  <p:slideViewPr>
    <p:cSldViewPr>
      <p:cViewPr>
        <p:scale>
          <a:sx n="82" d="100"/>
          <a:sy n="82" d="100"/>
        </p:scale>
        <p:origin x="-1818" y="264"/>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Piscataquis County</c:v>
                </c:pt>
              </c:strCache>
            </c:strRef>
          </c:tx>
          <c:invertIfNegative val="0"/>
          <c:cat>
            <c:strRef>
              <c:f>'Top Health Issues'!$B$2:$D$2</c:f>
              <c:strCache>
                <c:ptCount val="3"/>
                <c:pt idx="0">
                  <c:v>Obesity</c:v>
                </c:pt>
                <c:pt idx="1">
                  <c:v>Depression</c:v>
                </c:pt>
                <c:pt idx="2">
                  <c:v>Drug &amp; Alcohol Abuse</c:v>
                </c:pt>
              </c:strCache>
            </c:strRef>
          </c:cat>
          <c:val>
            <c:numRef>
              <c:f>'Top Health Issues'!$B$3:$D$3</c:f>
              <c:numCache>
                <c:formatCode>0%</c:formatCode>
                <c:ptCount val="3"/>
                <c:pt idx="0">
                  <c:v>0.72</c:v>
                </c:pt>
                <c:pt idx="1">
                  <c:v>0.72</c:v>
                </c:pt>
                <c:pt idx="2">
                  <c:v>0.7</c:v>
                </c:pt>
              </c:numCache>
            </c:numRef>
          </c:val>
        </c:ser>
        <c:ser>
          <c:idx val="1"/>
          <c:order val="1"/>
          <c:tx>
            <c:strRef>
              <c:f>'Top Health Issues'!$A$4</c:f>
              <c:strCache>
                <c:ptCount val="1"/>
                <c:pt idx="0">
                  <c:v>Maine</c:v>
                </c:pt>
              </c:strCache>
            </c:strRef>
          </c:tx>
          <c:invertIfNegative val="0"/>
          <c:cat>
            <c:strRef>
              <c:f>'Top Health Issues'!$B$2:$D$2</c:f>
              <c:strCache>
                <c:ptCount val="3"/>
                <c:pt idx="0">
                  <c:v>Obesity</c:v>
                </c:pt>
                <c:pt idx="1">
                  <c:v>Depression</c:v>
                </c:pt>
                <c:pt idx="2">
                  <c:v>Drug &amp; Alcohol Abuse</c:v>
                </c:pt>
              </c:strCache>
            </c:strRef>
          </c:cat>
          <c:val>
            <c:numRef>
              <c:f>'Top Health Issues'!$B$4:$D$4</c:f>
              <c:numCache>
                <c:formatCode>0%</c:formatCode>
                <c:ptCount val="3"/>
                <c:pt idx="0">
                  <c:v>0.78</c:v>
                </c:pt>
                <c:pt idx="1">
                  <c:v>0.67</c:v>
                </c:pt>
                <c:pt idx="2">
                  <c:v>0.8</c:v>
                </c:pt>
              </c:numCache>
            </c:numRef>
          </c:val>
        </c:ser>
        <c:dLbls>
          <c:showLegendKey val="0"/>
          <c:showVal val="1"/>
          <c:showCatName val="0"/>
          <c:showSerName val="0"/>
          <c:showPercent val="0"/>
          <c:showBubbleSize val="0"/>
        </c:dLbls>
        <c:gapWidth val="150"/>
        <c:overlap val="-25"/>
        <c:axId val="132401024"/>
        <c:axId val="132402560"/>
      </c:barChart>
      <c:catAx>
        <c:axId val="132401024"/>
        <c:scaling>
          <c:orientation val="minMax"/>
        </c:scaling>
        <c:delete val="0"/>
        <c:axPos val="b"/>
        <c:majorTickMark val="none"/>
        <c:minorTickMark val="none"/>
        <c:tickLblPos val="nextTo"/>
        <c:crossAx val="132402560"/>
        <c:crosses val="autoZero"/>
        <c:auto val="1"/>
        <c:lblAlgn val="ctr"/>
        <c:lblOffset val="100"/>
        <c:noMultiLvlLbl val="0"/>
      </c:catAx>
      <c:valAx>
        <c:axId val="132402560"/>
        <c:scaling>
          <c:orientation val="minMax"/>
        </c:scaling>
        <c:delete val="1"/>
        <c:axPos val="l"/>
        <c:numFmt formatCode="0%" sourceLinked="1"/>
        <c:majorTickMark val="out"/>
        <c:minorTickMark val="none"/>
        <c:tickLblPos val="nextTo"/>
        <c:crossAx val="132401024"/>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t>
            </a:r>
            <a:r>
              <a:rPr lang="en-US" baseline="0"/>
              <a:t> Reporting Topic as a</a:t>
            </a:r>
          </a:p>
          <a:p>
            <a:pPr>
              <a:defRPr/>
            </a:pPr>
            <a:r>
              <a:rPr lang="en-US" baseline="0"/>
              <a:t>"Major" or "Critical" Problem</a:t>
            </a:r>
            <a:endParaRPr lang="en-US"/>
          </a:p>
        </c:rich>
      </c:tx>
      <c:layout/>
      <c:overlay val="0"/>
    </c:title>
    <c:autoTitleDeleted val="0"/>
    <c:plotArea>
      <c:layout/>
      <c:barChart>
        <c:barDir val="col"/>
        <c:grouping val="clustered"/>
        <c:varyColors val="0"/>
        <c:ser>
          <c:idx val="0"/>
          <c:order val="0"/>
          <c:tx>
            <c:strRef>
              <c:f>'Top Soc Determin'!$A$3</c:f>
              <c:strCache>
                <c:ptCount val="1"/>
                <c:pt idx="0">
                  <c:v>Piscataquis County</c:v>
                </c:pt>
              </c:strCache>
            </c:strRef>
          </c:tx>
          <c:invertIfNegative val="0"/>
          <c:cat>
            <c:strRef>
              <c:f>'Top Soc Determin'!$B$2:$D$2</c:f>
              <c:strCache>
                <c:ptCount val="3"/>
                <c:pt idx="0">
                  <c:v>Poverty</c:v>
                </c:pt>
                <c:pt idx="1">
                  <c:v>Employment</c:v>
                </c:pt>
                <c:pt idx="2">
                  <c:v>Transportation</c:v>
                </c:pt>
              </c:strCache>
            </c:strRef>
          </c:cat>
          <c:val>
            <c:numRef>
              <c:f>'Top Soc Determin'!$B$3:$D$3</c:f>
              <c:numCache>
                <c:formatCode>0%</c:formatCode>
                <c:ptCount val="3"/>
                <c:pt idx="0">
                  <c:v>0.83</c:v>
                </c:pt>
                <c:pt idx="1">
                  <c:v>0.75</c:v>
                </c:pt>
                <c:pt idx="2">
                  <c:v>0.72</c:v>
                </c:pt>
              </c:numCache>
            </c:numRef>
          </c:val>
        </c:ser>
        <c:ser>
          <c:idx val="1"/>
          <c:order val="1"/>
          <c:tx>
            <c:strRef>
              <c:f>'Top Soc Determin'!$A$4</c:f>
              <c:strCache>
                <c:ptCount val="1"/>
                <c:pt idx="0">
                  <c:v>Maine</c:v>
                </c:pt>
              </c:strCache>
            </c:strRef>
          </c:tx>
          <c:invertIfNegative val="0"/>
          <c:cat>
            <c:strRef>
              <c:f>'Top Soc Determin'!$B$2:$D$2</c:f>
              <c:strCache>
                <c:ptCount val="3"/>
                <c:pt idx="0">
                  <c:v>Poverty</c:v>
                </c:pt>
                <c:pt idx="1">
                  <c:v>Employment</c:v>
                </c:pt>
                <c:pt idx="2">
                  <c:v>Transportation</c:v>
                </c:pt>
              </c:strCache>
            </c:strRef>
          </c:cat>
          <c:val>
            <c:numRef>
              <c:f>'Top Soc Determin'!$B$4:$D$4</c:f>
              <c:numCache>
                <c:formatCode>0%</c:formatCode>
                <c:ptCount val="3"/>
                <c:pt idx="0">
                  <c:v>0.78</c:v>
                </c:pt>
                <c:pt idx="1">
                  <c:v>0.64</c:v>
                </c:pt>
                <c:pt idx="2">
                  <c:v>0.67</c:v>
                </c:pt>
              </c:numCache>
            </c:numRef>
          </c:val>
        </c:ser>
        <c:dLbls>
          <c:showLegendKey val="0"/>
          <c:showVal val="1"/>
          <c:showCatName val="0"/>
          <c:showSerName val="0"/>
          <c:showPercent val="0"/>
          <c:showBubbleSize val="0"/>
        </c:dLbls>
        <c:gapWidth val="150"/>
        <c:overlap val="-25"/>
        <c:axId val="135242112"/>
        <c:axId val="135243648"/>
      </c:barChart>
      <c:catAx>
        <c:axId val="135242112"/>
        <c:scaling>
          <c:orientation val="minMax"/>
        </c:scaling>
        <c:delete val="0"/>
        <c:axPos val="b"/>
        <c:majorTickMark val="none"/>
        <c:minorTickMark val="none"/>
        <c:tickLblPos val="nextTo"/>
        <c:crossAx val="135243648"/>
        <c:crosses val="autoZero"/>
        <c:auto val="1"/>
        <c:lblAlgn val="ctr"/>
        <c:lblOffset val="100"/>
        <c:noMultiLvlLbl val="0"/>
      </c:catAx>
      <c:valAx>
        <c:axId val="135243648"/>
        <c:scaling>
          <c:orientation val="minMax"/>
        </c:scaling>
        <c:delete val="1"/>
        <c:axPos val="l"/>
        <c:numFmt formatCode="0%" sourceLinked="1"/>
        <c:majorTickMark val="out"/>
        <c:minorTickMark val="none"/>
        <c:tickLblPos val="nextTo"/>
        <c:crossAx val="13524211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u="none" strike="noStrike" baseline="0" dirty="0" smtClean="0">
                <a:effectLst/>
              </a:rPr>
              <a:t>Selected Obesity-related Hospitalizations per 10,000 Population:  Piscataquis County</a:t>
            </a:r>
            <a:endParaRPr lang="en-US" dirty="0"/>
          </a:p>
        </c:rich>
      </c:tx>
      <c:layout/>
      <c:overlay val="0"/>
    </c:title>
    <c:autoTitleDeleted val="0"/>
    <c:plotArea>
      <c:layout/>
      <c:barChart>
        <c:barDir val="col"/>
        <c:grouping val="clustered"/>
        <c:varyColors val="0"/>
        <c:ser>
          <c:idx val="0"/>
          <c:order val="0"/>
          <c:tx>
            <c:strRef>
              <c:f>'Top Soc Determin'!$A$3</c:f>
              <c:strCache>
                <c:ptCount val="1"/>
                <c:pt idx="0">
                  <c:v>Piscataquis County</c:v>
                </c:pt>
              </c:strCache>
            </c:strRef>
          </c:tx>
          <c:invertIfNegative val="0"/>
          <c:cat>
            <c:strRef>
              <c:f>'Top Soc Determin'!$B$2:$D$2</c:f>
              <c:strCache>
                <c:ptCount val="3"/>
                <c:pt idx="0">
                  <c:v>Acute MI Hospitalizations</c:v>
                </c:pt>
                <c:pt idx="1">
                  <c:v>Stroke Hospitalizations</c:v>
                </c:pt>
                <c:pt idx="2">
                  <c:v>Diabetes Hospitalizations</c:v>
                </c:pt>
              </c:strCache>
            </c:strRef>
          </c:cat>
          <c:val>
            <c:numRef>
              <c:f>'Top Soc Determin'!$B$3:$D$3</c:f>
              <c:numCache>
                <c:formatCode>0%</c:formatCode>
                <c:ptCount val="3"/>
                <c:pt idx="0">
                  <c:v>0.31</c:v>
                </c:pt>
                <c:pt idx="1">
                  <c:v>0.25</c:v>
                </c:pt>
                <c:pt idx="2">
                  <c:v>0.16</c:v>
                </c:pt>
              </c:numCache>
            </c:numRef>
          </c:val>
        </c:ser>
        <c:ser>
          <c:idx val="1"/>
          <c:order val="1"/>
          <c:tx>
            <c:strRef>
              <c:f>'Top Soc Determin'!$A$4</c:f>
              <c:strCache>
                <c:ptCount val="1"/>
                <c:pt idx="0">
                  <c:v>Maine</c:v>
                </c:pt>
              </c:strCache>
            </c:strRef>
          </c:tx>
          <c:invertIfNegative val="0"/>
          <c:cat>
            <c:strRef>
              <c:f>'Top Soc Determin'!$B$2:$D$2</c:f>
              <c:strCache>
                <c:ptCount val="3"/>
                <c:pt idx="0">
                  <c:v>Acute MI Hospitalizations</c:v>
                </c:pt>
                <c:pt idx="1">
                  <c:v>Stroke Hospitalizations</c:v>
                </c:pt>
                <c:pt idx="2">
                  <c:v>Diabetes Hospitalizations</c:v>
                </c:pt>
              </c:strCache>
            </c:strRef>
          </c:cat>
          <c:val>
            <c:numRef>
              <c:f>'Top Soc Determin'!$B$4:$D$4</c:f>
              <c:numCache>
                <c:formatCode>0%</c:formatCode>
                <c:ptCount val="3"/>
                <c:pt idx="0">
                  <c:v>0.24</c:v>
                </c:pt>
                <c:pt idx="1">
                  <c:v>0.21</c:v>
                </c:pt>
                <c:pt idx="2">
                  <c:v>0.12</c:v>
                </c:pt>
              </c:numCache>
            </c:numRef>
          </c:val>
        </c:ser>
        <c:dLbls>
          <c:showLegendKey val="0"/>
          <c:showVal val="1"/>
          <c:showCatName val="0"/>
          <c:showSerName val="0"/>
          <c:showPercent val="0"/>
          <c:showBubbleSize val="0"/>
        </c:dLbls>
        <c:gapWidth val="150"/>
        <c:overlap val="-25"/>
        <c:axId val="135354624"/>
        <c:axId val="135356416"/>
      </c:barChart>
      <c:catAx>
        <c:axId val="135354624"/>
        <c:scaling>
          <c:orientation val="minMax"/>
        </c:scaling>
        <c:delete val="0"/>
        <c:axPos val="b"/>
        <c:majorTickMark val="none"/>
        <c:minorTickMark val="none"/>
        <c:tickLblPos val="nextTo"/>
        <c:crossAx val="135356416"/>
        <c:crosses val="autoZero"/>
        <c:auto val="1"/>
        <c:lblAlgn val="ctr"/>
        <c:lblOffset val="100"/>
        <c:noMultiLvlLbl val="0"/>
      </c:catAx>
      <c:valAx>
        <c:axId val="135356416"/>
        <c:scaling>
          <c:orientation val="minMax"/>
        </c:scaling>
        <c:delete val="1"/>
        <c:axPos val="l"/>
        <c:numFmt formatCode="0%" sourceLinked="1"/>
        <c:majorTickMark val="out"/>
        <c:minorTickMark val="none"/>
        <c:tickLblPos val="nextTo"/>
        <c:crossAx val="135354624"/>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Selected obesity-related</a:t>
            </a:r>
            <a:r>
              <a:rPr lang="en-US" baseline="0" dirty="0" smtClean="0"/>
              <a:t> factors </a:t>
            </a:r>
            <a:r>
              <a:rPr lang="en-US" dirty="0" smtClean="0"/>
              <a:t>for Piscataquis County </a:t>
            </a:r>
            <a:endParaRPr lang="en-US" dirty="0"/>
          </a:p>
        </c:rich>
      </c:tx>
      <c:layout/>
      <c:overlay val="0"/>
    </c:title>
    <c:autoTitleDeleted val="0"/>
    <c:plotArea>
      <c:layout/>
      <c:barChart>
        <c:barDir val="col"/>
        <c:grouping val="clustered"/>
        <c:varyColors val="0"/>
        <c:ser>
          <c:idx val="0"/>
          <c:order val="0"/>
          <c:tx>
            <c:strRef>
              <c:f>Drugs!$A$36</c:f>
              <c:strCache>
                <c:ptCount val="1"/>
                <c:pt idx="0">
                  <c:v>Piscataquis  County</c:v>
                </c:pt>
              </c:strCache>
            </c:strRef>
          </c:tx>
          <c:invertIfNegative val="0"/>
          <c:cat>
            <c:strRef>
              <c:f>Drugs!$B$35:$C$35</c:f>
              <c:strCache>
                <c:ptCount val="2"/>
                <c:pt idx="0">
                  <c:v>Diabetes prevalence (ever been told)</c:v>
                </c:pt>
                <c:pt idx="1">
                  <c:v>Pre-diabetes prevalence</c:v>
                </c:pt>
              </c:strCache>
            </c:strRef>
          </c:cat>
          <c:val>
            <c:numRef>
              <c:f>Drugs!$B$36:$C$36</c:f>
              <c:numCache>
                <c:formatCode>0%</c:formatCode>
                <c:ptCount val="2"/>
                <c:pt idx="0">
                  <c:v>0.12</c:v>
                </c:pt>
                <c:pt idx="1">
                  <c:v>7.0000000000000007E-2</c:v>
                </c:pt>
              </c:numCache>
            </c:numRef>
          </c:val>
        </c:ser>
        <c:ser>
          <c:idx val="1"/>
          <c:order val="1"/>
          <c:tx>
            <c:strRef>
              <c:f>Drugs!$A$37</c:f>
              <c:strCache>
                <c:ptCount val="1"/>
                <c:pt idx="0">
                  <c:v>Maine</c:v>
                </c:pt>
              </c:strCache>
            </c:strRef>
          </c:tx>
          <c:invertIfNegative val="0"/>
          <c:cat>
            <c:strRef>
              <c:f>Drugs!$B$35:$C$35</c:f>
              <c:strCache>
                <c:ptCount val="2"/>
                <c:pt idx="0">
                  <c:v>Diabetes prevalence (ever been told)</c:v>
                </c:pt>
                <c:pt idx="1">
                  <c:v>Pre-diabetes prevalence</c:v>
                </c:pt>
              </c:strCache>
            </c:strRef>
          </c:cat>
          <c:val>
            <c:numRef>
              <c:f>Drugs!$B$37:$C$37</c:f>
              <c:numCache>
                <c:formatCode>0%</c:formatCode>
                <c:ptCount val="2"/>
                <c:pt idx="0">
                  <c:v>0.1</c:v>
                </c:pt>
                <c:pt idx="1">
                  <c:v>7.0000000000000007E-2</c:v>
                </c:pt>
              </c:numCache>
            </c:numRef>
          </c:val>
        </c:ser>
        <c:dLbls>
          <c:showLegendKey val="0"/>
          <c:showVal val="1"/>
          <c:showCatName val="0"/>
          <c:showSerName val="0"/>
          <c:showPercent val="0"/>
          <c:showBubbleSize val="0"/>
        </c:dLbls>
        <c:gapWidth val="150"/>
        <c:overlap val="-25"/>
        <c:axId val="135512448"/>
        <c:axId val="135513984"/>
      </c:barChart>
      <c:catAx>
        <c:axId val="135512448"/>
        <c:scaling>
          <c:orientation val="minMax"/>
        </c:scaling>
        <c:delete val="0"/>
        <c:axPos val="b"/>
        <c:majorTickMark val="none"/>
        <c:minorTickMark val="none"/>
        <c:tickLblPos val="nextTo"/>
        <c:crossAx val="135513984"/>
        <c:crosses val="autoZero"/>
        <c:auto val="1"/>
        <c:lblAlgn val="ctr"/>
        <c:lblOffset val="100"/>
        <c:noMultiLvlLbl val="0"/>
      </c:catAx>
      <c:valAx>
        <c:axId val="135513984"/>
        <c:scaling>
          <c:orientation val="minMax"/>
        </c:scaling>
        <c:delete val="1"/>
        <c:axPos val="l"/>
        <c:numFmt formatCode="0%" sourceLinked="1"/>
        <c:majorTickMark val="out"/>
        <c:minorTickMark val="none"/>
        <c:tickLblPos val="nextTo"/>
        <c:crossAx val="13551244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Adults</a:t>
            </a:r>
            <a:r>
              <a:rPr lang="en-US" baseline="0"/>
              <a:t> Who Report Ever Having Anxiety or Depression</a:t>
            </a:r>
            <a:endParaRPr lang="en-US"/>
          </a:p>
        </c:rich>
      </c:tx>
      <c:layout/>
      <c:overlay val="0"/>
    </c:title>
    <c:autoTitleDeleted val="0"/>
    <c:plotArea>
      <c:layout/>
      <c:barChart>
        <c:barDir val="col"/>
        <c:grouping val="clustered"/>
        <c:varyColors val="0"/>
        <c:ser>
          <c:idx val="0"/>
          <c:order val="0"/>
          <c:tx>
            <c:strRef>
              <c:f>'[Chart in Microsoft PowerPoint]Mental Health'!$A$3</c:f>
              <c:strCache>
                <c:ptCount val="1"/>
                <c:pt idx="0">
                  <c:v>Piscataquis County</c:v>
                </c:pt>
              </c:strCache>
            </c:strRef>
          </c:tx>
          <c:invertIfNegative val="0"/>
          <c:cat>
            <c:strRef>
              <c:f>'[Chart in Microsoft PowerPoint]Mental Health'!$B$2:$C$2</c:f>
              <c:strCache>
                <c:ptCount val="2"/>
                <c:pt idx="0">
                  <c:v>Adults who have ever had depression</c:v>
                </c:pt>
                <c:pt idx="1">
                  <c:v>Adults who have ever had anxiety</c:v>
                </c:pt>
              </c:strCache>
            </c:strRef>
          </c:cat>
          <c:val>
            <c:numRef>
              <c:f>'[Chart in Microsoft PowerPoint]Mental Health'!$B$3:$C$3</c:f>
              <c:numCache>
                <c:formatCode>0%</c:formatCode>
                <c:ptCount val="2"/>
                <c:pt idx="0">
                  <c:v>0.22</c:v>
                </c:pt>
                <c:pt idx="1">
                  <c:v>0.2</c:v>
                </c:pt>
              </c:numCache>
            </c:numRef>
          </c:val>
        </c:ser>
        <c:ser>
          <c:idx val="1"/>
          <c:order val="1"/>
          <c:tx>
            <c:strRef>
              <c:f>'[Chart in Microsoft PowerPoint]Mental Health'!$A$4</c:f>
              <c:strCache>
                <c:ptCount val="1"/>
                <c:pt idx="0">
                  <c:v>Maine</c:v>
                </c:pt>
              </c:strCache>
            </c:strRef>
          </c:tx>
          <c:invertIfNegative val="0"/>
          <c:cat>
            <c:strRef>
              <c:f>'[Chart in Microsoft PowerPoint]Mental Health'!$B$2:$C$2</c:f>
              <c:strCache>
                <c:ptCount val="2"/>
                <c:pt idx="0">
                  <c:v>Adults who have ever had depression</c:v>
                </c:pt>
                <c:pt idx="1">
                  <c:v>Adults who have ever had anxiety</c:v>
                </c:pt>
              </c:strCache>
            </c:strRef>
          </c:cat>
          <c:val>
            <c:numRef>
              <c:f>'[Chart in Microsoft PowerPoint]Mental Health'!$B$4:$C$4</c:f>
              <c:numCache>
                <c:formatCode>0%</c:formatCode>
                <c:ptCount val="2"/>
                <c:pt idx="0">
                  <c:v>0.24</c:v>
                </c:pt>
                <c:pt idx="1">
                  <c:v>0.19</c:v>
                </c:pt>
              </c:numCache>
            </c:numRef>
          </c:val>
        </c:ser>
        <c:dLbls>
          <c:showLegendKey val="0"/>
          <c:showVal val="1"/>
          <c:showCatName val="0"/>
          <c:showSerName val="0"/>
          <c:showPercent val="0"/>
          <c:showBubbleSize val="0"/>
        </c:dLbls>
        <c:gapWidth val="150"/>
        <c:overlap val="-25"/>
        <c:axId val="62502400"/>
        <c:axId val="62503936"/>
      </c:barChart>
      <c:catAx>
        <c:axId val="62502400"/>
        <c:scaling>
          <c:orientation val="minMax"/>
        </c:scaling>
        <c:delete val="0"/>
        <c:axPos val="b"/>
        <c:majorTickMark val="none"/>
        <c:minorTickMark val="none"/>
        <c:tickLblPos val="nextTo"/>
        <c:crossAx val="62503936"/>
        <c:crosses val="autoZero"/>
        <c:auto val="1"/>
        <c:lblAlgn val="ctr"/>
        <c:lblOffset val="100"/>
        <c:noMultiLvlLbl val="0"/>
      </c:catAx>
      <c:valAx>
        <c:axId val="62503936"/>
        <c:scaling>
          <c:orientation val="minMax"/>
        </c:scaling>
        <c:delete val="1"/>
        <c:axPos val="l"/>
        <c:numFmt formatCode="0%" sourceLinked="1"/>
        <c:majorTickMark val="out"/>
        <c:minorTickMark val="none"/>
        <c:tickLblPos val="nextTo"/>
        <c:crossAx val="6250240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EMS 911 Calls</a:t>
            </a:r>
            <a:r>
              <a:rPr lang="en-US" baseline="0"/>
              <a:t> for </a:t>
            </a:r>
            <a:r>
              <a:rPr lang="en-US"/>
              <a:t>Overdose</a:t>
            </a:r>
          </a:p>
          <a:p>
            <a:pPr>
              <a:defRPr/>
            </a:pPr>
            <a:r>
              <a:rPr lang="en-US"/>
              <a:t>per</a:t>
            </a:r>
            <a:r>
              <a:rPr lang="en-US" baseline="0"/>
              <a:t> 100,000 Population</a:t>
            </a:r>
            <a:endParaRPr lang="en-US"/>
          </a:p>
        </c:rich>
      </c:tx>
      <c:layout/>
      <c:overlay val="0"/>
    </c:title>
    <c:autoTitleDeleted val="0"/>
    <c:plotArea>
      <c:layout/>
      <c:barChart>
        <c:barDir val="col"/>
        <c:grouping val="clustered"/>
        <c:varyColors val="0"/>
        <c:ser>
          <c:idx val="0"/>
          <c:order val="0"/>
          <c:tx>
            <c:strRef>
              <c:f>'[Chart in Microsoft PowerPoint]Drugs'!$A$2</c:f>
              <c:strCache>
                <c:ptCount val="1"/>
                <c:pt idx="0">
                  <c:v>Piscataquis County</c:v>
                </c:pt>
              </c:strCache>
            </c:strRef>
          </c:tx>
          <c:invertIfNegative val="0"/>
          <c:dLbls>
            <c:dLbl>
              <c:idx val="0"/>
              <c:layout>
                <c:manualLayout>
                  <c:x val="-9.1292863585453864E-3"/>
                  <c:y val="3.9928952846411438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'[Chart in Microsoft PowerPoint]Drugs'!$B$1</c:f>
              <c:strCache>
                <c:ptCount val="1"/>
                <c:pt idx="0">
                  <c:v>Overdose Response</c:v>
                </c:pt>
              </c:strCache>
            </c:strRef>
          </c:cat>
          <c:val>
            <c:numRef>
              <c:f>'[Chart in Microsoft PowerPoint]Drugs'!$B$2</c:f>
              <c:numCache>
                <c:formatCode>General</c:formatCode>
                <c:ptCount val="1"/>
                <c:pt idx="0">
                  <c:v>253</c:v>
                </c:pt>
              </c:numCache>
            </c:numRef>
          </c:val>
        </c:ser>
        <c:ser>
          <c:idx val="1"/>
          <c:order val="1"/>
          <c:tx>
            <c:strRef>
              <c:f>'[Chart in Microsoft PowerPoint]Drugs'!$A$3</c:f>
              <c:strCache>
                <c:ptCount val="1"/>
                <c:pt idx="0">
                  <c:v>Maine</c:v>
                </c:pt>
              </c:strCache>
            </c:strRef>
          </c:tx>
          <c:invertIfNegative val="0"/>
          <c:dLbls>
            <c:dLbl>
              <c:idx val="0"/>
              <c:layout>
                <c:manualLayout>
                  <c:x val="0"/>
                  <c:y val="1.349072751492301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'[Chart in Microsoft PowerPoint]Drugs'!$B$1</c:f>
              <c:strCache>
                <c:ptCount val="1"/>
                <c:pt idx="0">
                  <c:v>Overdose Response</c:v>
                </c:pt>
              </c:strCache>
            </c:strRef>
          </c:cat>
          <c:val>
            <c:numRef>
              <c:f>'[Chart in Microsoft PowerPoint]Drugs'!$B$3</c:f>
              <c:numCache>
                <c:formatCode>General</c:formatCode>
                <c:ptCount val="1"/>
                <c:pt idx="0">
                  <c:v>392</c:v>
                </c:pt>
              </c:numCache>
            </c:numRef>
          </c:val>
        </c:ser>
        <c:dLbls>
          <c:showLegendKey val="0"/>
          <c:showVal val="1"/>
          <c:showCatName val="0"/>
          <c:showSerName val="0"/>
          <c:showPercent val="0"/>
          <c:showBubbleSize val="0"/>
        </c:dLbls>
        <c:gapWidth val="150"/>
        <c:overlap val="-25"/>
        <c:axId val="94829568"/>
        <c:axId val="96146176"/>
      </c:barChart>
      <c:catAx>
        <c:axId val="94829568"/>
        <c:scaling>
          <c:orientation val="minMax"/>
        </c:scaling>
        <c:delete val="0"/>
        <c:axPos val="b"/>
        <c:majorTickMark val="none"/>
        <c:minorTickMark val="none"/>
        <c:tickLblPos val="nextTo"/>
        <c:crossAx val="96146176"/>
        <c:crosses val="autoZero"/>
        <c:auto val="1"/>
        <c:lblAlgn val="ctr"/>
        <c:lblOffset val="100"/>
        <c:noMultiLvlLbl val="0"/>
      </c:catAx>
      <c:valAx>
        <c:axId val="96146176"/>
        <c:scaling>
          <c:orientation val="minMax"/>
          <c:max val="450"/>
          <c:min val="2"/>
        </c:scaling>
        <c:delete val="0"/>
        <c:axPos val="l"/>
        <c:numFmt formatCode="General" sourceLinked="1"/>
        <c:majorTickMark val="out"/>
        <c:minorTickMark val="none"/>
        <c:tickLblPos val="nextTo"/>
        <c:crossAx val="9482956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Drug</a:t>
            </a:r>
            <a:r>
              <a:rPr lang="en-US" baseline="0"/>
              <a:t> Use Among High School Students</a:t>
            </a:r>
            <a:endParaRPr lang="en-US"/>
          </a:p>
        </c:rich>
      </c:tx>
      <c:layout/>
      <c:overlay val="0"/>
    </c:title>
    <c:autoTitleDeleted val="0"/>
    <c:plotArea>
      <c:layout/>
      <c:barChart>
        <c:barDir val="col"/>
        <c:grouping val="clustered"/>
        <c:varyColors val="0"/>
        <c:ser>
          <c:idx val="0"/>
          <c:order val="0"/>
          <c:tx>
            <c:strRef>
              <c:f>Drugs!$A$8</c:f>
              <c:strCache>
                <c:ptCount val="1"/>
                <c:pt idx="0">
                  <c:v>Piscataquis County</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Drugs!$B$8:$D$8</c:f>
              <c:numCache>
                <c:formatCode>0%</c:formatCode>
                <c:ptCount val="3"/>
                <c:pt idx="0">
                  <c:v>0.27</c:v>
                </c:pt>
                <c:pt idx="1">
                  <c:v>0.16</c:v>
                </c:pt>
                <c:pt idx="2">
                  <c:v>0.04</c:v>
                </c:pt>
              </c:numCache>
            </c:numRef>
          </c:val>
        </c:ser>
        <c:ser>
          <c:idx val="1"/>
          <c:order val="1"/>
          <c:tx>
            <c:strRef>
              <c:f>Drugs!$A$9</c:f>
              <c:strCache>
                <c:ptCount val="1"/>
                <c:pt idx="0">
                  <c:v>Maine</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Drugs!$B$9:$D$9</c:f>
              <c:numCache>
                <c:formatCode>0%</c:formatCode>
                <c:ptCount val="3"/>
                <c:pt idx="0">
                  <c:v>0.26</c:v>
                </c:pt>
                <c:pt idx="1">
                  <c:v>0.22</c:v>
                </c:pt>
                <c:pt idx="2">
                  <c:v>0.06</c:v>
                </c:pt>
              </c:numCache>
            </c:numRef>
          </c:val>
        </c:ser>
        <c:dLbls>
          <c:showLegendKey val="0"/>
          <c:showVal val="1"/>
          <c:showCatName val="0"/>
          <c:showSerName val="0"/>
          <c:showPercent val="0"/>
          <c:showBubbleSize val="0"/>
        </c:dLbls>
        <c:gapWidth val="150"/>
        <c:overlap val="-25"/>
        <c:axId val="135960832"/>
        <c:axId val="135983104"/>
      </c:barChart>
      <c:catAx>
        <c:axId val="135960832"/>
        <c:scaling>
          <c:orientation val="minMax"/>
        </c:scaling>
        <c:delete val="0"/>
        <c:axPos val="b"/>
        <c:majorTickMark val="none"/>
        <c:minorTickMark val="none"/>
        <c:tickLblPos val="nextTo"/>
        <c:crossAx val="135983104"/>
        <c:crosses val="autoZero"/>
        <c:auto val="1"/>
        <c:lblAlgn val="ctr"/>
        <c:lblOffset val="100"/>
        <c:noMultiLvlLbl val="0"/>
      </c:catAx>
      <c:valAx>
        <c:axId val="135983104"/>
        <c:scaling>
          <c:orientation val="minMax"/>
        </c:scaling>
        <c:delete val="1"/>
        <c:axPos val="l"/>
        <c:numFmt formatCode="0%" sourceLinked="1"/>
        <c:majorTickMark val="out"/>
        <c:minorTickMark val="none"/>
        <c:tickLblPos val="nextTo"/>
        <c:crossAx val="135960832"/>
        <c:crosses val="autoZero"/>
        <c:crossBetween val="between"/>
      </c:valAx>
    </c:plotArea>
    <c:legend>
      <c:legendPos val="t"/>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392A86-2189-4F18-AF5C-6FACF7A51A00}"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en-US"/>
        </a:p>
      </dgm:t>
    </dgm:pt>
    <dgm:pt modelId="{807964E7-7039-4883-9EF1-05222EC9EBEA}">
      <dgm:prSet phldrT="[Text]"/>
      <dgm:spPr>
        <a:xfrm>
          <a:off x="1768078" y="886"/>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Data Collection &amp; Analysis</a:t>
          </a:r>
        </a:p>
      </dgm:t>
    </dgm:pt>
    <dgm:pt modelId="{7B3DC946-29C9-44BC-8984-AA7B05DD3567}" type="parTrans" cxnId="{5D12C7BE-625C-4437-AF18-B9CFC1F65F09}">
      <dgm:prSet/>
      <dgm:spPr/>
      <dgm:t>
        <a:bodyPr/>
        <a:lstStyle/>
        <a:p>
          <a:endParaRPr lang="en-US"/>
        </a:p>
      </dgm:t>
    </dgm:pt>
    <dgm:pt modelId="{04928D4D-8553-41AF-A544-771ED8C2215A}" type="sibTrans" cxnId="{5D12C7BE-625C-4437-AF18-B9CFC1F65F09}">
      <dgm:prSet/>
      <dgm:spPr>
        <a:xfrm>
          <a:off x="1195084" y="-53983"/>
          <a:ext cx="3096231" cy="3096231"/>
        </a:xfrm>
        <a:solidFill>
          <a:srgbClr val="F79646">
            <a:tint val="40000"/>
            <a:hueOff val="0"/>
            <a:satOff val="0"/>
            <a:lumOff val="0"/>
            <a:alphaOff val="0"/>
          </a:srgbClr>
        </a:solidFill>
        <a:ln>
          <a:noFill/>
        </a:ln>
        <a:effectLst/>
      </dgm:spPr>
      <dgm:t>
        <a:bodyPr/>
        <a:lstStyle/>
        <a:p>
          <a:pPr algn="ctr"/>
          <a:endParaRPr lang="en-US"/>
        </a:p>
      </dgm:t>
    </dgm:pt>
    <dgm:pt modelId="{352C0664-FA89-4F91-A2A0-DA525F7BF88A}">
      <dgm:prSet phldrT="[Text]"/>
      <dgm:spPr>
        <a:xfrm>
          <a:off x="2879830" y="1112639"/>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Needs Assessment Reporting</a:t>
          </a:r>
        </a:p>
      </dgm:t>
    </dgm:pt>
    <dgm:pt modelId="{56C52878-FBDF-4141-A177-D001626BBAA1}" type="parTrans" cxnId="{EC045D8E-25FA-431A-A861-70C3C959AC2C}">
      <dgm:prSet/>
      <dgm:spPr/>
      <dgm:t>
        <a:bodyPr/>
        <a:lstStyle/>
        <a:p>
          <a:endParaRPr lang="en-US"/>
        </a:p>
      </dgm:t>
    </dgm:pt>
    <dgm:pt modelId="{D851AC27-522E-4867-9FA1-35B9838CBCC0}" type="sibTrans" cxnId="{EC045D8E-25FA-431A-A861-70C3C959AC2C}">
      <dgm:prSet/>
      <dgm:spPr/>
      <dgm:t>
        <a:bodyPr/>
        <a:lstStyle/>
        <a:p>
          <a:endParaRPr lang="en-US"/>
        </a:p>
      </dgm:t>
    </dgm:pt>
    <dgm:pt modelId="{B691141F-A735-412F-9A6A-F7C2056FD297}">
      <dgm:prSet phldrT="[Text]"/>
      <dgm:spPr>
        <a:xfrm>
          <a:off x="1768078" y="2224391"/>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Community Engagement</a:t>
          </a:r>
        </a:p>
      </dgm:t>
    </dgm:pt>
    <dgm:pt modelId="{239056DF-79DB-412D-90BA-F09CB1445E3E}" type="parTrans" cxnId="{61751768-76BF-4FE3-8B42-809F70468F9C}">
      <dgm:prSet/>
      <dgm:spPr/>
      <dgm:t>
        <a:bodyPr/>
        <a:lstStyle/>
        <a:p>
          <a:endParaRPr lang="en-US"/>
        </a:p>
      </dgm:t>
    </dgm:pt>
    <dgm:pt modelId="{ED7A90A9-12FB-436C-98BD-25E61D6A99F2}" type="sibTrans" cxnId="{61751768-76BF-4FE3-8B42-809F70468F9C}">
      <dgm:prSet/>
      <dgm:spPr/>
      <dgm:t>
        <a:bodyPr/>
        <a:lstStyle/>
        <a:p>
          <a:endParaRPr lang="en-US"/>
        </a:p>
      </dgm:t>
    </dgm:pt>
    <dgm:pt modelId="{A1699FF7-29F6-4D57-9210-F224C30DA212}">
      <dgm:prSet phldrT="[Text]"/>
      <dgm:spPr>
        <a:xfrm>
          <a:off x="656325" y="1112639"/>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Health Improvement Plans</a:t>
          </a:r>
        </a:p>
      </dgm:t>
    </dgm:pt>
    <dgm:pt modelId="{13F67194-5625-4F92-B90D-3ADA0F36394F}" type="parTrans" cxnId="{421B44FA-5569-4BBB-B0CD-517E1065F618}">
      <dgm:prSet/>
      <dgm:spPr/>
      <dgm:t>
        <a:bodyPr/>
        <a:lstStyle/>
        <a:p>
          <a:endParaRPr lang="en-US"/>
        </a:p>
      </dgm:t>
    </dgm:pt>
    <dgm:pt modelId="{AEA741BE-CCF8-4FB3-9B12-A63F1FBC1132}" type="sibTrans" cxnId="{421B44FA-5569-4BBB-B0CD-517E1065F618}">
      <dgm:prSet/>
      <dgm:spPr/>
      <dgm:t>
        <a:bodyPr/>
        <a:lstStyle/>
        <a:p>
          <a:endParaRPr lang="en-US"/>
        </a:p>
      </dgm:t>
    </dgm:pt>
    <dgm:pt modelId="{26E68A81-670F-4F9E-A874-DAF7A1F099D6}" type="pres">
      <dgm:prSet presAssocID="{0D392A86-2189-4F18-AF5C-6FACF7A51A00}" presName="Name0" presStyleCnt="0">
        <dgm:presLayoutVars>
          <dgm:dir/>
          <dgm:resizeHandles val="exact"/>
        </dgm:presLayoutVars>
      </dgm:prSet>
      <dgm:spPr/>
      <dgm:t>
        <a:bodyPr/>
        <a:lstStyle/>
        <a:p>
          <a:endParaRPr lang="en-US"/>
        </a:p>
      </dgm:t>
    </dgm:pt>
    <dgm:pt modelId="{D823512E-EF67-48AC-90FF-9FF6DD4741F0}" type="pres">
      <dgm:prSet presAssocID="{0D392A86-2189-4F18-AF5C-6FACF7A51A00}" presName="cycle" presStyleCnt="0"/>
      <dgm:spPr/>
    </dgm:pt>
    <dgm:pt modelId="{E4C3BEEC-D67B-4611-A5CC-D548E32BA97E}" type="pres">
      <dgm:prSet presAssocID="{807964E7-7039-4883-9EF1-05222EC9EBEA}" presName="nodeFirstNode" presStyleLbl="node1" presStyleIdx="0" presStyleCnt="4">
        <dgm:presLayoutVars>
          <dgm:bulletEnabled val="1"/>
        </dgm:presLayoutVars>
      </dgm:prSet>
      <dgm:spPr>
        <a:prstGeom prst="roundRect">
          <a:avLst/>
        </a:prstGeom>
      </dgm:spPr>
      <dgm:t>
        <a:bodyPr/>
        <a:lstStyle/>
        <a:p>
          <a:endParaRPr lang="en-US"/>
        </a:p>
      </dgm:t>
    </dgm:pt>
    <dgm:pt modelId="{5A7055B8-2040-4582-81D0-93712DAEFE4E}" type="pres">
      <dgm:prSet presAssocID="{04928D4D-8553-41AF-A544-771ED8C2215A}" presName="sibTransFirstNode" presStyleLbl="bgShp" presStyleIdx="0" presStyleCnt="1"/>
      <dgm:spPr>
        <a:prstGeom prst="circularArrow">
          <a:avLst>
            <a:gd name="adj1" fmla="val 4668"/>
            <a:gd name="adj2" fmla="val 272909"/>
            <a:gd name="adj3" fmla="val 13040823"/>
            <a:gd name="adj4" fmla="val 17889737"/>
            <a:gd name="adj5" fmla="val 4847"/>
          </a:avLst>
        </a:prstGeom>
      </dgm:spPr>
      <dgm:t>
        <a:bodyPr/>
        <a:lstStyle/>
        <a:p>
          <a:endParaRPr lang="en-US"/>
        </a:p>
      </dgm:t>
    </dgm:pt>
    <dgm:pt modelId="{E52E854D-9B86-43EB-A2E7-7F96111CBE26}" type="pres">
      <dgm:prSet presAssocID="{352C0664-FA89-4F91-A2A0-DA525F7BF88A}" presName="nodeFollowingNodes" presStyleLbl="node1" presStyleIdx="1" presStyleCnt="4">
        <dgm:presLayoutVars>
          <dgm:bulletEnabled val="1"/>
        </dgm:presLayoutVars>
      </dgm:prSet>
      <dgm:spPr>
        <a:prstGeom prst="roundRect">
          <a:avLst/>
        </a:prstGeom>
      </dgm:spPr>
      <dgm:t>
        <a:bodyPr/>
        <a:lstStyle/>
        <a:p>
          <a:endParaRPr lang="en-US"/>
        </a:p>
      </dgm:t>
    </dgm:pt>
    <dgm:pt modelId="{B0838D81-D45D-474F-83FF-2E5348504347}" type="pres">
      <dgm:prSet presAssocID="{B691141F-A735-412F-9A6A-F7C2056FD297}" presName="nodeFollowingNodes" presStyleLbl="node1" presStyleIdx="2" presStyleCnt="4">
        <dgm:presLayoutVars>
          <dgm:bulletEnabled val="1"/>
        </dgm:presLayoutVars>
      </dgm:prSet>
      <dgm:spPr>
        <a:prstGeom prst="roundRect">
          <a:avLst/>
        </a:prstGeom>
      </dgm:spPr>
      <dgm:t>
        <a:bodyPr/>
        <a:lstStyle/>
        <a:p>
          <a:endParaRPr lang="en-US"/>
        </a:p>
      </dgm:t>
    </dgm:pt>
    <dgm:pt modelId="{E7121682-31F8-4E27-993A-C333C3447464}" type="pres">
      <dgm:prSet presAssocID="{A1699FF7-29F6-4D57-9210-F224C30DA212}" presName="nodeFollowingNodes" presStyleLbl="node1" presStyleIdx="3" presStyleCnt="4">
        <dgm:presLayoutVars>
          <dgm:bulletEnabled val="1"/>
        </dgm:presLayoutVars>
      </dgm:prSet>
      <dgm:spPr>
        <a:prstGeom prst="roundRect">
          <a:avLst/>
        </a:prstGeom>
      </dgm:spPr>
      <dgm:t>
        <a:bodyPr/>
        <a:lstStyle/>
        <a:p>
          <a:endParaRPr lang="en-US"/>
        </a:p>
      </dgm:t>
    </dgm:pt>
  </dgm:ptLst>
  <dgm:cxnLst>
    <dgm:cxn modelId="{EC045D8E-25FA-431A-A861-70C3C959AC2C}" srcId="{0D392A86-2189-4F18-AF5C-6FACF7A51A00}" destId="{352C0664-FA89-4F91-A2A0-DA525F7BF88A}" srcOrd="1" destOrd="0" parTransId="{56C52878-FBDF-4141-A177-D001626BBAA1}" sibTransId="{D851AC27-522E-4867-9FA1-35B9838CBCC0}"/>
    <dgm:cxn modelId="{29EA6D03-0593-4D29-8ACE-3AFF32DE1023}" type="presOf" srcId="{B691141F-A735-412F-9A6A-F7C2056FD297}" destId="{B0838D81-D45D-474F-83FF-2E5348504347}" srcOrd="0" destOrd="0" presId="urn:microsoft.com/office/officeart/2005/8/layout/cycle3"/>
    <dgm:cxn modelId="{61751768-76BF-4FE3-8B42-809F70468F9C}" srcId="{0D392A86-2189-4F18-AF5C-6FACF7A51A00}" destId="{B691141F-A735-412F-9A6A-F7C2056FD297}" srcOrd="2" destOrd="0" parTransId="{239056DF-79DB-412D-90BA-F09CB1445E3E}" sibTransId="{ED7A90A9-12FB-436C-98BD-25E61D6A99F2}"/>
    <dgm:cxn modelId="{6C91D702-6B0B-426E-B3BA-439E9FD25928}" type="presOf" srcId="{807964E7-7039-4883-9EF1-05222EC9EBEA}" destId="{E4C3BEEC-D67B-4611-A5CC-D548E32BA97E}" srcOrd="0" destOrd="0" presId="urn:microsoft.com/office/officeart/2005/8/layout/cycle3"/>
    <dgm:cxn modelId="{9FAA3F7C-9749-46C7-B853-30726E110B5C}" type="presOf" srcId="{04928D4D-8553-41AF-A544-771ED8C2215A}" destId="{5A7055B8-2040-4582-81D0-93712DAEFE4E}" srcOrd="0" destOrd="0" presId="urn:microsoft.com/office/officeart/2005/8/layout/cycle3"/>
    <dgm:cxn modelId="{421B44FA-5569-4BBB-B0CD-517E1065F618}" srcId="{0D392A86-2189-4F18-AF5C-6FACF7A51A00}" destId="{A1699FF7-29F6-4D57-9210-F224C30DA212}" srcOrd="3" destOrd="0" parTransId="{13F67194-5625-4F92-B90D-3ADA0F36394F}" sibTransId="{AEA741BE-CCF8-4FB3-9B12-A63F1FBC1132}"/>
    <dgm:cxn modelId="{6547EC13-3E6D-43AC-8F39-F9C2FC505E1D}" type="presOf" srcId="{A1699FF7-29F6-4D57-9210-F224C30DA212}" destId="{E7121682-31F8-4E27-993A-C333C3447464}" srcOrd="0" destOrd="0" presId="urn:microsoft.com/office/officeart/2005/8/layout/cycle3"/>
    <dgm:cxn modelId="{5D12C7BE-625C-4437-AF18-B9CFC1F65F09}" srcId="{0D392A86-2189-4F18-AF5C-6FACF7A51A00}" destId="{807964E7-7039-4883-9EF1-05222EC9EBEA}" srcOrd="0" destOrd="0" parTransId="{7B3DC946-29C9-44BC-8984-AA7B05DD3567}" sibTransId="{04928D4D-8553-41AF-A544-771ED8C2215A}"/>
    <dgm:cxn modelId="{5512D426-5441-4F9C-A306-2C52DD6B7B6F}" type="presOf" srcId="{0D392A86-2189-4F18-AF5C-6FACF7A51A00}" destId="{26E68A81-670F-4F9E-A874-DAF7A1F099D6}" srcOrd="0" destOrd="0" presId="urn:microsoft.com/office/officeart/2005/8/layout/cycle3"/>
    <dgm:cxn modelId="{802EB402-8EBE-4C5E-945B-0AFCFB7ED791}" type="presOf" srcId="{352C0664-FA89-4F91-A2A0-DA525F7BF88A}" destId="{E52E854D-9B86-43EB-A2E7-7F96111CBE26}" srcOrd="0" destOrd="0" presId="urn:microsoft.com/office/officeart/2005/8/layout/cycle3"/>
    <dgm:cxn modelId="{506E07FE-B188-45BA-9657-52D1B3FBE77C}" type="presParOf" srcId="{26E68A81-670F-4F9E-A874-DAF7A1F099D6}" destId="{D823512E-EF67-48AC-90FF-9FF6DD4741F0}" srcOrd="0" destOrd="0" presId="urn:microsoft.com/office/officeart/2005/8/layout/cycle3"/>
    <dgm:cxn modelId="{84643B15-67DE-4944-9C32-6FCB9C4D7BAB}" type="presParOf" srcId="{D823512E-EF67-48AC-90FF-9FF6DD4741F0}" destId="{E4C3BEEC-D67B-4611-A5CC-D548E32BA97E}" srcOrd="0" destOrd="0" presId="urn:microsoft.com/office/officeart/2005/8/layout/cycle3"/>
    <dgm:cxn modelId="{0FB05EB3-B9C0-4EA9-97D4-C8C5D7F8F715}" type="presParOf" srcId="{D823512E-EF67-48AC-90FF-9FF6DD4741F0}" destId="{5A7055B8-2040-4582-81D0-93712DAEFE4E}" srcOrd="1" destOrd="0" presId="urn:microsoft.com/office/officeart/2005/8/layout/cycle3"/>
    <dgm:cxn modelId="{4B7649B3-5BB7-4FF7-A9DA-2DDD7344B6F3}" type="presParOf" srcId="{D823512E-EF67-48AC-90FF-9FF6DD4741F0}" destId="{E52E854D-9B86-43EB-A2E7-7F96111CBE26}" srcOrd="2" destOrd="0" presId="urn:microsoft.com/office/officeart/2005/8/layout/cycle3"/>
    <dgm:cxn modelId="{779949A3-C742-45B5-9403-00B0077D5F7A}" type="presParOf" srcId="{D823512E-EF67-48AC-90FF-9FF6DD4741F0}" destId="{B0838D81-D45D-474F-83FF-2E5348504347}" srcOrd="3" destOrd="0" presId="urn:microsoft.com/office/officeart/2005/8/layout/cycle3"/>
    <dgm:cxn modelId="{011CFFEF-E844-4900-8D11-CCEF9C4FFDE4}" type="presParOf" srcId="{D823512E-EF67-48AC-90FF-9FF6DD4741F0}" destId="{E7121682-31F8-4E27-993A-C333C3447464}"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055B8-2040-4582-81D0-93712DAEFE4E}">
      <dsp:nvSpPr>
        <dsp:cNvPr id="0" name=""/>
        <dsp:cNvSpPr/>
      </dsp:nvSpPr>
      <dsp:spPr>
        <a:xfrm>
          <a:off x="1057881" y="-71292"/>
          <a:ext cx="3751636" cy="3751636"/>
        </a:xfrm>
        <a:prstGeom prst="circularArrow">
          <a:avLst>
            <a:gd name="adj1" fmla="val 4668"/>
            <a:gd name="adj2" fmla="val 272909"/>
            <a:gd name="adj3" fmla="val 13040823"/>
            <a:gd name="adj4" fmla="val 17889737"/>
            <a:gd name="adj5" fmla="val 4847"/>
          </a:avLst>
        </a:prstGeom>
        <a:solidFill>
          <a:srgbClr val="F7964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4C3BEEC-D67B-4611-A5CC-D548E32BA97E}">
      <dsp:nvSpPr>
        <dsp:cNvPr id="0" name=""/>
        <dsp:cNvSpPr/>
      </dsp:nvSpPr>
      <dsp:spPr>
        <a:xfrm>
          <a:off x="1741884" y="105"/>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Data Collection &amp; Analysis</a:t>
          </a:r>
        </a:p>
      </dsp:txBody>
      <dsp:txXfrm>
        <a:off x="1800064" y="58285"/>
        <a:ext cx="2267271" cy="1075455"/>
      </dsp:txXfrm>
    </dsp:sp>
    <dsp:sp modelId="{E52E854D-9B86-43EB-A2E7-7F96111CBE26}">
      <dsp:nvSpPr>
        <dsp:cNvPr id="0" name=""/>
        <dsp:cNvSpPr/>
      </dsp:nvSpPr>
      <dsp:spPr>
        <a:xfrm>
          <a:off x="3088971"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Needs Assessment Reporting</a:t>
          </a:r>
        </a:p>
      </dsp:txBody>
      <dsp:txXfrm>
        <a:off x="3147151" y="1405372"/>
        <a:ext cx="2267271" cy="1075455"/>
      </dsp:txXfrm>
    </dsp:sp>
    <dsp:sp modelId="{B0838D81-D45D-474F-83FF-2E5348504347}">
      <dsp:nvSpPr>
        <dsp:cNvPr id="0" name=""/>
        <dsp:cNvSpPr/>
      </dsp:nvSpPr>
      <dsp:spPr>
        <a:xfrm>
          <a:off x="1741884" y="2694279"/>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Community Engagement</a:t>
          </a:r>
        </a:p>
      </dsp:txBody>
      <dsp:txXfrm>
        <a:off x="1800064" y="2752459"/>
        <a:ext cx="2267271" cy="1075455"/>
      </dsp:txXfrm>
    </dsp:sp>
    <dsp:sp modelId="{E7121682-31F8-4E27-993A-C333C3447464}">
      <dsp:nvSpPr>
        <dsp:cNvPr id="0" name=""/>
        <dsp:cNvSpPr/>
      </dsp:nvSpPr>
      <dsp:spPr>
        <a:xfrm>
          <a:off x="394797"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Health Improvement Plans</a:t>
          </a:r>
        </a:p>
      </dsp:txBody>
      <dsp:txXfrm>
        <a:off x="452977" y="1405372"/>
        <a:ext cx="2267271" cy="107545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Third, consider deaths due to diabetes. It is reported as a </a:t>
            </a:r>
            <a:r>
              <a:rPr lang="en-US" u="sng" dirty="0" smtClean="0"/>
              <a:t>number of deaths </a:t>
            </a:r>
            <a:r>
              <a:rPr lang="en-US" u="sng" baseline="0" dirty="0" smtClean="0"/>
              <a:t>per 100,000 population</a:t>
            </a:r>
            <a:r>
              <a:rPr lang="en-US" baseline="0" dirty="0" smtClean="0"/>
              <a:t>. In Maine, that is 20 deaths per 100,000 – if we randomly gathered 100,000 people from all over Maine, we would expect 20 of them to die from diabetes this year.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There are 100,000 small people within the square on the screen and 20 of them are red.</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20 out of 100,000 people die from diabetes each year in Maine.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This is much lower than the number of people who have obesity or the number of infants who die but still considered a serious issue because it results in death. There is a “ripple effect” for the family and friends of the person who dies from diabetes.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W</a:t>
            </a:r>
            <a:r>
              <a:rPr lang="en-US" baseline="0" dirty="0" smtClean="0"/>
              <a:t>e can agree all three of these issues are serious public health concerns that deserve attention and intervention. This is a demonstration that we cannot base our decisions on the size of numbers alone. We need to look at numbers within context.</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You also see on your Summary Report (bottom of page) mention of </a:t>
            </a:r>
            <a:r>
              <a:rPr lang="en-US" u="sng" baseline="0" dirty="0" smtClean="0"/>
              <a:t>statistical significance</a:t>
            </a:r>
            <a:r>
              <a:rPr lang="en-US" baseline="0" dirty="0" smtClean="0"/>
              <a:t>. This means the difference in the numbers (for example, between Piscataquis County and Maine) did not happen by chance. When we read the results are statistically significant at the </a:t>
            </a:r>
            <a:r>
              <a:rPr lang="en-US" u="sng" baseline="0" dirty="0" smtClean="0"/>
              <a:t>95% confidence interval</a:t>
            </a:r>
            <a:r>
              <a:rPr lang="en-US" baseline="0" dirty="0" smtClean="0"/>
              <a:t>, we are 95% confident we would get the same results from a different sample.</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will take 2-minute breaks after each brief topic review to look over our Summary Reports.</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a time to review quietly – and make notes about questions you have for further discussion after the data presentation.</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have set up a parking lot/bike rack, depending on your mode of transportation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It is located –[</a:t>
            </a:r>
            <a:r>
              <a:rPr lang="en-US" sz="1200" i="1" kern="1200" dirty="0" smtClean="0">
                <a:solidFill>
                  <a:schemeClr val="tx1"/>
                </a:solidFill>
                <a:effectLst/>
                <a:latin typeface="+mn-lt"/>
                <a:ea typeface="+mn-ea"/>
                <a:cs typeface="+mn-cs"/>
              </a:rPr>
              <a:t>show where the lot/rack is] .</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nyone is invited to write down topics they feel are important health topics, or issues that affect where we live, work, learn, and play that can impact health.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review these at the end of our time together ensure we all have an awareness about them.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talk about how we can continue addressing these important issues.</a:t>
            </a:r>
          </a:p>
          <a:p>
            <a:pPr marL="17145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breakout sessions, mention</a:t>
            </a:r>
            <a:r>
              <a:rPr lang="en-US" sz="1200" u="none"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u="none" kern="1200" dirty="0" smtClean="0">
                <a:solidFill>
                  <a:schemeClr val="tx1"/>
                </a:solidFill>
                <a:effectLst/>
                <a:latin typeface="+mn-lt"/>
                <a:ea typeface="+mn-ea"/>
                <a:cs typeface="+mn-cs"/>
              </a:rPr>
              <a:t>While</a:t>
            </a:r>
            <a:r>
              <a:rPr lang="en-US" sz="1200" kern="1200" dirty="0" smtClean="0">
                <a:solidFill>
                  <a:schemeClr val="tx1"/>
                </a:solidFill>
                <a:effectLst/>
                <a:latin typeface="+mn-lt"/>
                <a:ea typeface="+mn-ea"/>
                <a:cs typeface="+mn-cs"/>
              </a:rPr>
              <a:t> we are reviewing the information in upcoming slides, consider which breakout session(s) you would like to join.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Explain [</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round(s) of breakout discussions before coming back together as a group to wrap our time together. [Or plan next steps]</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Explain different breakout session topics and if there is a visual whether on the agenda or signs/easels around, point this out.</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In these breakout sessions, we’ll answer some questions as a group and record our input.</a:t>
            </a:r>
          </a:p>
          <a:p>
            <a:pPr marL="171450" lvl="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a Panel Discussion, mention</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Expectations for panel and opportunity</a:t>
            </a:r>
            <a:r>
              <a:rPr lang="en-US" sz="1200" kern="1200" baseline="0" dirty="0" smtClean="0">
                <a:solidFill>
                  <a:schemeClr val="tx1"/>
                </a:solidFill>
                <a:effectLst/>
                <a:latin typeface="+mn-lt"/>
                <a:ea typeface="+mn-ea"/>
                <a:cs typeface="+mn-cs"/>
              </a:rPr>
              <a:t> for group members to ask questions identified during 2-minute data breaks</a:t>
            </a:r>
            <a:endParaRPr lang="en-US" sz="1200" kern="1200" dirty="0" smtClean="0">
              <a:solidFill>
                <a:schemeClr val="tx1"/>
              </a:solidFill>
              <a:effectLst/>
              <a:latin typeface="+mn-lt"/>
              <a:ea typeface="+mn-ea"/>
              <a:cs typeface="+mn-cs"/>
            </a:endParaRPr>
          </a:p>
          <a:p>
            <a:pPr>
              <a:spcBef>
                <a:spcPts val="0"/>
              </a:spcBef>
              <a:spcAft>
                <a:spcPts val="600"/>
              </a:spcAft>
            </a:pP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health issues for Piscataquis County based on information provided by the 89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issues affecting where we live, work, learn, and play in Piscataquis County based on information provided by the 89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issues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Now we will briefly take a look at the top 3 health issues in Piscataquis County, </a:t>
            </a:r>
            <a:r>
              <a:rPr lang="en-US" b="1" baseline="0" dirty="0" smtClean="0"/>
              <a:t>starting with Obesity</a:t>
            </a:r>
            <a:r>
              <a:rPr lang="en-US" baseline="0" dirty="0" smtClean="0"/>
              <a:t>.</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This map shows how all counties in Maine compare to each other on the % of high school students. While the difference between the county and the state is not a lot, recall the graphic showing 1/3 of all people with obesity is a high percentage overall.</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Franklin, Hancock, Waldo, and Knox because the numbers of people answering this question were too low. Because of this issue with small numbers we’re working to expand the sample size in 2016.</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Numbers are based on self-reported height and weight data from students completing the Maine Integrated Youth Health Survey.</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Piscataquis County high school students have a higher percentage of obesity compared to Maine (14% versus 13% respectively)</a:t>
            </a:r>
          </a:p>
          <a:p>
            <a:pPr marL="171450" indent="-171450">
              <a:spcAft>
                <a:spcPts val="600"/>
              </a:spcAft>
              <a:buFont typeface="Arial" panose="020B0604020202020204" pitchFamily="34" charset="0"/>
              <a:buChar char="•"/>
            </a:pPr>
            <a:r>
              <a:rPr lang="en-US" baseline="0" dirty="0" smtClean="0"/>
              <a:t>The darker green shows higher percentages of obesity among high school students</a:t>
            </a:r>
            <a:r>
              <a:rPr lang="en-US" baseline="0" dirty="0" smtClean="0"/>
              <a:t>.</a:t>
            </a:r>
          </a:p>
          <a:p>
            <a:pPr marL="171450" indent="-171450">
              <a:spcAft>
                <a:spcPts val="600"/>
              </a:spcAft>
              <a:buFont typeface="Arial" panose="020B0604020202020204" pitchFamily="34" charset="0"/>
              <a:buChar char="•"/>
            </a:pPr>
            <a:r>
              <a:rPr lang="en-US" baseline="0" dirty="0" smtClean="0"/>
              <a:t>These data are from 2013.</a:t>
            </a:r>
            <a:endParaRPr lang="en-US" baseline="0" dirty="0" smtClean="0"/>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Adult obesity rates in Piscataquis County were not included because the numbers of people answering this question were too low. </a:t>
            </a:r>
          </a:p>
          <a:p>
            <a:pPr marL="171450" indent="-171450">
              <a:spcAft>
                <a:spcPts val="600"/>
              </a:spcAft>
              <a:buFont typeface="Arial" panose="020B0604020202020204" pitchFamily="34" charset="0"/>
              <a:buChar char="•"/>
            </a:pPr>
            <a:r>
              <a:rPr lang="en-US" baseline="0" dirty="0" smtClean="0"/>
              <a:t>However, overweight adults in Piscataquis was 30% compared to Maine at 36%.</a:t>
            </a:r>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In Piscataquis County, the following selected obesity related hospitalizations per 10,000 population. </a:t>
            </a:r>
          </a:p>
          <a:p>
            <a:pPr marL="171450" indent="-171450">
              <a:spcAft>
                <a:spcPts val="600"/>
              </a:spcAft>
              <a:buFont typeface="Arial" panose="020B0604020202020204" pitchFamily="34" charset="0"/>
              <a:buChar char="•"/>
            </a:pPr>
            <a:r>
              <a:rPr lang="en-US" baseline="0" dirty="0" smtClean="0"/>
              <a:t>There is a statistically significant difference between Piscataquis County and Maine where Piscataquis County is higher in both Acute myocardial infarction [Heart Attack] and stroke hospitalizations.</a:t>
            </a:r>
          </a:p>
          <a:p>
            <a:pPr marL="171450" indent="-171450">
              <a:spcAft>
                <a:spcPts val="600"/>
              </a:spcAft>
              <a:buFont typeface="Arial" panose="020B0604020202020204" pitchFamily="34" charset="0"/>
              <a:buChar char="•"/>
            </a:pPr>
            <a:r>
              <a:rPr lang="en-US" baseline="0" dirty="0" smtClean="0"/>
              <a:t>Diabetes hospitalizations were higher in Piscataquis County compared to the state.</a:t>
            </a:r>
          </a:p>
          <a:p>
            <a:pPr marL="171450" indent="-171450">
              <a:spcAft>
                <a:spcPts val="600"/>
              </a:spcAft>
              <a:buFont typeface="Arial" panose="020B0604020202020204" pitchFamily="34" charset="0"/>
              <a:buChar char="•"/>
            </a:pPr>
            <a:r>
              <a:rPr lang="en-US" baseline="0" dirty="0" smtClean="0"/>
              <a:t>These data are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15</a:t>
            </a:fld>
            <a:endParaRPr lang="en-US"/>
          </a:p>
        </p:txBody>
      </p:sp>
    </p:spTree>
    <p:extLst>
      <p:ext uri="{BB962C8B-B14F-4D97-AF65-F5344CB8AC3E}">
        <p14:creationId xmlns:p14="http://schemas.microsoft.com/office/powerpoint/2010/main" val="3232974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Piscataquis County, the percentage of adults with diabetes prevalence was higher than the percentage for the state.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And, pre-diabetes prevalence is slightly lower than Maine.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Prevalence is related to the number of cases in Piscataquis County in a given year, in this case, 2013.</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53216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Piscataquis </a:t>
            </a:r>
            <a:r>
              <a:rPr lang="en-US" baseline="0" dirty="0" smtClean="0"/>
              <a:t>County.</a:t>
            </a:r>
            <a:endParaRPr lang="en-US" baseline="0" dirty="0" smtClean="0"/>
          </a:p>
          <a:p>
            <a:pPr marL="171450" indent="-171450">
              <a:spcAft>
                <a:spcPts val="600"/>
              </a:spcAft>
              <a:buFont typeface="Arial" panose="020B0604020202020204" pitchFamily="34" charset="0"/>
              <a:buChar char="•"/>
            </a:pPr>
            <a:r>
              <a:rPr lang="en-US" baseline="0" dirty="0" smtClean="0"/>
              <a:t>The Physical Activity, Nutrition &amp; Weight (obesity) section is on page </a:t>
            </a:r>
            <a:r>
              <a:rPr lang="en-US" baseline="0" dirty="0" smtClean="0"/>
              <a:t>2 (short version), page 3-4 (longer version), and page 4-5 </a:t>
            </a:r>
            <a:r>
              <a:rPr lang="en-US" baseline="0" dirty="0" err="1" smtClean="0"/>
              <a:t>Penquis</a:t>
            </a:r>
            <a:r>
              <a:rPr lang="en-US" baseline="0" dirty="0" smtClean="0"/>
              <a:t> District Summary; </a:t>
            </a:r>
            <a:r>
              <a:rPr lang="en-US" baseline="0" dirty="0" smtClean="0"/>
              <a:t>Cardiovascular Disease section is on </a:t>
            </a:r>
            <a:r>
              <a:rPr lang="en-US" baseline="0" dirty="0" err="1" smtClean="0"/>
              <a:t>pg</a:t>
            </a:r>
            <a:r>
              <a:rPr lang="en-US" baseline="0" dirty="0" smtClean="0"/>
              <a:t> </a:t>
            </a:r>
            <a:r>
              <a:rPr lang="en-US" baseline="0" dirty="0" smtClean="0"/>
              <a:t>1 (short version), page 2 (longer version), and page 203 </a:t>
            </a:r>
            <a:r>
              <a:rPr lang="en-US" baseline="0" dirty="0" err="1" smtClean="0"/>
              <a:t>Penquis</a:t>
            </a:r>
            <a:r>
              <a:rPr lang="en-US" baseline="0" dirty="0" smtClean="0"/>
              <a:t> District Summary; Diabetes </a:t>
            </a:r>
            <a:r>
              <a:rPr lang="en-US" baseline="0" dirty="0" smtClean="0"/>
              <a:t>section is on </a:t>
            </a:r>
            <a:r>
              <a:rPr lang="en-US" baseline="0" dirty="0" err="1" smtClean="0"/>
              <a:t>pg</a:t>
            </a:r>
            <a:r>
              <a:rPr lang="en-US" baseline="0" dirty="0" smtClean="0"/>
              <a:t> </a:t>
            </a:r>
            <a:r>
              <a:rPr lang="en-US" baseline="0" dirty="0" smtClean="0"/>
              <a:t>1 (short version), page 2 (longer version), and page3 </a:t>
            </a:r>
            <a:r>
              <a:rPr lang="en-US" baseline="0" dirty="0" err="1" smtClean="0"/>
              <a:t>Penquis</a:t>
            </a:r>
            <a:r>
              <a:rPr lang="en-US" baseline="0" dirty="0" smtClean="0"/>
              <a:t>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17</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Difference between mental health &amp; depression – Shared CHNA views Mental</a:t>
            </a:r>
            <a:r>
              <a:rPr lang="en-US" baseline="0" dirty="0" smtClean="0"/>
              <a:t> Health as defined on your Summary Report list of measures: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Ever having anxiety or depression</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Having current symptoms of depression</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MH emergency department rates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Receiving MH treatment in the past 12 months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baseline="0" dirty="0" smtClean="0"/>
              <a:t>DEPRESSION was listed as a chronic condition within the Stakeholders Survey and was rated as a “top 5” health concern</a:t>
            </a:r>
            <a:endParaRPr lang="en-US" b="1" dirty="0" smtClean="0"/>
          </a:p>
          <a:p>
            <a:pPr marL="171450" indent="-171450">
              <a:spcBef>
                <a:spcPts val="0"/>
              </a:spcBef>
              <a:spcAft>
                <a:spcPts val="600"/>
              </a:spcAft>
              <a:buFont typeface="Arial" panose="020B0604020202020204" pitchFamily="34" charset="0"/>
              <a:buChar char="•"/>
            </a:pPr>
            <a:r>
              <a:rPr lang="en-US" baseline="0" dirty="0" smtClean="0"/>
              <a:t>This map shows how all counties in Maine compare to each other on the % of adults with current depression.</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Piscataquis County has a slightly higher percentage than Maine. This is not measured at the national level.</a:t>
            </a:r>
          </a:p>
          <a:p>
            <a:pPr marL="171450" indent="-171450">
              <a:spcBef>
                <a:spcPts val="0"/>
              </a:spcBef>
              <a:spcAft>
                <a:spcPts val="600"/>
              </a:spcAft>
              <a:buFont typeface="Arial" panose="020B0604020202020204" pitchFamily="34" charset="0"/>
              <a:buChar char="•"/>
            </a:pPr>
            <a:r>
              <a:rPr lang="en-US" baseline="0" dirty="0" smtClean="0"/>
              <a:t>The darker green shows higher percentages of current depression among adults. Piscataquis and Somerset Counties have the highest %s in Maine.</a:t>
            </a:r>
          </a:p>
        </p:txBody>
      </p:sp>
      <p:sp>
        <p:nvSpPr>
          <p:cNvPr id="4" name="Slide Number Placeholder 3"/>
          <p:cNvSpPr>
            <a:spLocks noGrp="1"/>
          </p:cNvSpPr>
          <p:nvPr>
            <p:ph type="sldNum" sz="quarter" idx="10"/>
          </p:nvPr>
        </p:nvSpPr>
        <p:spPr/>
        <p:txBody>
          <a:bodyPr/>
          <a:lstStyle/>
          <a:p>
            <a:fld id="{5BAA6A29-ACC4-486E-808B-F1490F4756EE}" type="slidenum">
              <a:rPr lang="en-US" smtClean="0"/>
              <a:t>18</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dirty="0" smtClean="0"/>
              <a:t>While the last map showed percentage of current depression among adults…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This shows </a:t>
            </a:r>
            <a:r>
              <a:rPr lang="en-US" baseline="0" dirty="0" smtClean="0"/>
              <a:t>the percentage of adults who have ever had depression (22% in Piscataquis County and 23% in Maine)</a:t>
            </a:r>
          </a:p>
          <a:p>
            <a:pPr marL="171450" indent="-171450">
              <a:spcBef>
                <a:spcPts val="0"/>
              </a:spcBef>
              <a:spcAft>
                <a:spcPts val="600"/>
              </a:spcAft>
              <a:buFont typeface="Arial" panose="020B0604020202020204" pitchFamily="34" charset="0"/>
              <a:buChar char="•"/>
            </a:pPr>
            <a:r>
              <a:rPr lang="en-US" dirty="0" smtClean="0"/>
              <a:t>And, </a:t>
            </a:r>
            <a:r>
              <a:rPr lang="en-US" baseline="0" dirty="0" smtClean="0"/>
              <a:t>the percentage of adults who have ever had anxiety (20% in Piscataquis County and 19% in Maine)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19</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Piscataquis </a:t>
            </a:r>
            <a:r>
              <a:rPr lang="en-US" baseline="0" dirty="0" smtClean="0"/>
              <a:t>County.</a:t>
            </a:r>
            <a:endParaRPr lang="en-US" baseline="0" dirty="0" smtClean="0"/>
          </a:p>
          <a:p>
            <a:pPr marL="171450" indent="-171450">
              <a:spcAft>
                <a:spcPts val="600"/>
              </a:spcAft>
              <a:buFont typeface="Arial" panose="020B0604020202020204" pitchFamily="34" charset="0"/>
              <a:buChar char="•"/>
            </a:pPr>
            <a:r>
              <a:rPr lang="en-US" baseline="0" dirty="0" smtClean="0"/>
              <a:t>Mental Health section is on page </a:t>
            </a:r>
            <a:r>
              <a:rPr lang="en-US" baseline="0" dirty="0" smtClean="0"/>
              <a:t>2 (short version), page 3 (longer version), and page 4 </a:t>
            </a:r>
            <a:r>
              <a:rPr lang="en-US" baseline="0" dirty="0" err="1" smtClean="0"/>
              <a:t>Penquis</a:t>
            </a:r>
            <a:r>
              <a:rPr lang="en-US" baseline="0" dirty="0" smtClean="0"/>
              <a:t>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20</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The third top health issue to be reviewed is Drug &amp; Alcohol </a:t>
            </a:r>
            <a:r>
              <a:rPr lang="en-US" baseline="0" dirty="0" smtClean="0"/>
              <a:t>Abuse.</a:t>
            </a:r>
            <a:endParaRPr lang="en-US" baseline="0" dirty="0" smtClean="0"/>
          </a:p>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Piscataquis County is significantly lower than Maine at 89 vs 328 per 100,000 population; This is not measured at the national level.</a:t>
            </a:r>
          </a:p>
          <a:p>
            <a:pPr marL="171450" indent="-171450">
              <a:spcAft>
                <a:spcPts val="600"/>
              </a:spcAft>
              <a:buFont typeface="Arial" panose="020B0604020202020204" pitchFamily="34" charset="0"/>
              <a:buChar char="•"/>
            </a:pPr>
            <a:r>
              <a:rPr lang="en-US" baseline="0" dirty="0" smtClean="0"/>
              <a:t>Androscoggin, Cumberland, and Knox Counties have the highest rates of SA hospital admissions – darker green.</a:t>
            </a:r>
          </a:p>
          <a:p>
            <a:pPr marL="171450" indent="-171450">
              <a:spcAft>
                <a:spcPts val="600"/>
              </a:spcAft>
              <a:buFont typeface="Arial" panose="020B0604020202020204" pitchFamily="34" charset="0"/>
              <a:buChar char="•"/>
            </a:pPr>
            <a:r>
              <a:rPr lang="en-US" baseline="0" dirty="0" smtClean="0"/>
              <a:t>Data is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21</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Another way we can explain the issue with drug &amp; alcohol abuse is to look at the number of calls to 911 (EMS) for drug overdose per 100,000 population.</a:t>
            </a:r>
          </a:p>
          <a:p>
            <a:pPr marL="171450" indent="-171450">
              <a:spcAft>
                <a:spcPts val="600"/>
              </a:spcAft>
              <a:buFont typeface="Arial" panose="020B0604020202020204" pitchFamily="34" charset="0"/>
              <a:buChar char="•"/>
            </a:pPr>
            <a:r>
              <a:rPr lang="en-US" baseline="0" dirty="0" smtClean="0"/>
              <a:t>Piscataquis County is lower than Maine at 253 vs 391 per 100,000 population; This is not measured at the national level.</a:t>
            </a:r>
          </a:p>
          <a:p>
            <a:pPr marL="171450" indent="-171450">
              <a:spcAft>
                <a:spcPts val="600"/>
              </a:spcAft>
              <a:buFont typeface="Arial" panose="020B0604020202020204" pitchFamily="34" charset="0"/>
              <a:buChar char="•"/>
            </a:pPr>
            <a:r>
              <a:rPr lang="en-US" baseline="0" dirty="0" smtClean="0"/>
              <a:t>These data are from 2014.</a:t>
            </a:r>
          </a:p>
        </p:txBody>
      </p:sp>
      <p:sp>
        <p:nvSpPr>
          <p:cNvPr id="4" name="Slide Number Placeholder 3"/>
          <p:cNvSpPr>
            <a:spLocks noGrp="1"/>
          </p:cNvSpPr>
          <p:nvPr>
            <p:ph type="sldNum" sz="quarter" idx="10"/>
          </p:nvPr>
        </p:nvSpPr>
        <p:spPr/>
        <p:txBody>
          <a:bodyPr/>
          <a:lstStyle/>
          <a:p>
            <a:fld id="{5BAA6A29-ACC4-486E-808B-F1490F4756EE}" type="slidenum">
              <a:rPr lang="en-US" smtClean="0"/>
              <a:t>22</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We are also interested in what high school students report for substance use.</a:t>
            </a:r>
          </a:p>
          <a:p>
            <a:pPr marL="171450" indent="-171450">
              <a:spcAft>
                <a:spcPts val="600"/>
              </a:spcAft>
              <a:buFont typeface="Arial" panose="020B0604020202020204" pitchFamily="34" charset="0"/>
              <a:buChar char="•"/>
            </a:pPr>
            <a:r>
              <a:rPr lang="en-US" baseline="0" dirty="0" smtClean="0"/>
              <a:t>Shown are % of students in grades 9-12 self-report of past 30 day use of alcohol, marijuana, and non-medical Rx drugs.</a:t>
            </a:r>
          </a:p>
          <a:p>
            <a:pPr marL="171450" indent="-171450">
              <a:spcAft>
                <a:spcPts val="600"/>
              </a:spcAft>
              <a:buFont typeface="Arial" panose="020B0604020202020204" pitchFamily="34" charset="0"/>
              <a:buChar char="•"/>
            </a:pPr>
            <a:r>
              <a:rPr lang="en-US" baseline="0" dirty="0" smtClean="0"/>
              <a:t>In Piscataquis County, a larger percentage of HS students reported drinking alcohol in the past 30 days than the state percentage. A smaller percentage of these students reported using Marijuana in the past 30 days than the state percentage.</a:t>
            </a:r>
          </a:p>
          <a:p>
            <a:pPr marL="171450" indent="-171450">
              <a:spcAft>
                <a:spcPts val="600"/>
              </a:spcAft>
              <a:buFont typeface="Arial" panose="020B0604020202020204" pitchFamily="34" charset="0"/>
              <a:buChar char="•"/>
            </a:pPr>
            <a:r>
              <a:rPr lang="en-US" baseline="0" dirty="0" smtClean="0"/>
              <a:t>There was a statistically significant difference between Piscataquis County and Maine for past 30-day nonmedical use of prescription drugs by high school students. </a:t>
            </a:r>
          </a:p>
          <a:p>
            <a:pPr marL="171450" indent="-171450">
              <a:spcAft>
                <a:spcPts val="600"/>
              </a:spcAft>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Another way to think of these numbers is to think of 27 of every 100 students using alcohol in the past 30 days or 16 of every 100 using marijuana in the past 30 days…..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23</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Piscataquis </a:t>
            </a:r>
            <a:r>
              <a:rPr lang="en-US" baseline="0" dirty="0" smtClean="0"/>
              <a:t>County.</a:t>
            </a:r>
            <a:endParaRPr lang="en-US" baseline="0" dirty="0" smtClean="0"/>
          </a:p>
          <a:p>
            <a:pPr marL="171450" indent="-171450">
              <a:spcAft>
                <a:spcPts val="600"/>
              </a:spcAft>
              <a:buFont typeface="Arial" panose="020B0604020202020204" pitchFamily="34" charset="0"/>
              <a:buChar char="•"/>
            </a:pPr>
            <a:r>
              <a:rPr lang="en-US" baseline="0" dirty="0" smtClean="0"/>
              <a:t>The Substance Abuse section is on page </a:t>
            </a:r>
            <a:r>
              <a:rPr lang="en-US" baseline="0" dirty="0" smtClean="0"/>
              <a:t>2 (short version), page 4 (longer version), and page 5 </a:t>
            </a:r>
            <a:r>
              <a:rPr lang="en-US" baseline="0" dirty="0" err="1" smtClean="0"/>
              <a:t>Penquis</a:t>
            </a:r>
            <a:r>
              <a:rPr lang="en-US" baseline="0" dirty="0" smtClean="0"/>
              <a:t>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24</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a Panel Discussion</a:t>
            </a:r>
          </a:p>
          <a:p>
            <a:r>
              <a:rPr lang="en-US" dirty="0" smtClean="0"/>
              <a:t>Add details if you are using this slide </a:t>
            </a:r>
            <a:r>
              <a:rPr lang="en-US" dirty="0" smtClean="0">
                <a:sym typeface="Wingdings" panose="05000000000000000000" pitchFamily="2" charset="2"/>
              </a:rPr>
              <a:t></a:t>
            </a:r>
          </a:p>
          <a:p>
            <a:endParaRPr lang="en-US" dirty="0" smtClean="0">
              <a:sym typeface="Wingdings" panose="05000000000000000000" pitchFamily="2" charset="2"/>
            </a:endParaRPr>
          </a:p>
          <a:p>
            <a:r>
              <a:rPr lang="en-US" dirty="0" smtClean="0">
                <a:sym typeface="Wingdings" panose="05000000000000000000" pitchFamily="2" charset="2"/>
              </a:rPr>
              <a:t>Considerations for Panel Discussion:</a:t>
            </a:r>
          </a:p>
          <a:p>
            <a:r>
              <a:rPr lang="en-US" dirty="0" smtClean="0">
                <a:sym typeface="Wingdings" panose="05000000000000000000" pitchFamily="2" charset="2"/>
              </a:rPr>
              <a:t>-Invite local experts on the topics you want to highlight during the forum</a:t>
            </a:r>
          </a:p>
          <a:p>
            <a:r>
              <a:rPr lang="en-US" dirty="0" smtClean="0">
                <a:sym typeface="Wingdings" panose="05000000000000000000" pitchFamily="2" charset="2"/>
              </a:rPr>
              <a:t>-Spend time with panelists before the event to set up expectations (outline questions that will be asked, facilitator’s role, timekeeping and signals for limiting time)</a:t>
            </a:r>
          </a:p>
          <a:p>
            <a:r>
              <a:rPr lang="en-US" dirty="0" smtClean="0">
                <a:sym typeface="Wingdings" panose="05000000000000000000" pitchFamily="2" charset="2"/>
              </a:rPr>
              <a:t>-Idea: Use items from Parking Lot to guide some responses from panelists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25</a:t>
            </a:fld>
            <a:endParaRPr lang="en-US"/>
          </a:p>
        </p:txBody>
      </p:sp>
    </p:spTree>
    <p:extLst>
      <p:ext uri="{BB962C8B-B14F-4D97-AF65-F5344CB8AC3E}">
        <p14:creationId xmlns:p14="http://schemas.microsoft.com/office/powerpoint/2010/main" val="285554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Breakout Sessions</a:t>
            </a:r>
          </a:p>
          <a:p>
            <a:r>
              <a:rPr lang="en-US" dirty="0" smtClean="0"/>
              <a:t>Edit this slide if you plan to discuss multiple topics as a group….</a:t>
            </a:r>
          </a:p>
          <a:p>
            <a:r>
              <a:rPr lang="en-US" dirty="0" smtClean="0"/>
              <a:t>Add details if you are using this slide </a:t>
            </a:r>
            <a:r>
              <a:rPr lang="en-US"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26</a:t>
            </a:fld>
            <a:endParaRPr lang="en-US"/>
          </a:p>
        </p:txBody>
      </p:sp>
    </p:spTree>
    <p:extLst>
      <p:ext uri="{BB962C8B-B14F-4D97-AF65-F5344CB8AC3E}">
        <p14:creationId xmlns:p14="http://schemas.microsoft.com/office/powerpoint/2010/main" val="2962839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participants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27</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Phase I: Data collection and analysis. The quantitative data come 25 sources (surveillance</a:t>
            </a:r>
            <a:r>
              <a:rPr lang="en-US" baseline="0" dirty="0" smtClean="0"/>
              <a:t> surveys such as BRFSS, MIYHS; patient visits to the emergency room or hospitalizations from MHDO; and disease registries such as the Cancer Registry). There are over 160 indicators within 18 domains or health categories. The epidemiologists from the Maine CDC and analysts from Market Decisions collaborated to analyze these data. In addition Market Decisions conducted a Stakeholders Survey in May/June 2015. There were over 1,600 responses from every county. Stakeholders rated their experiences of top health issues and factors affecting where we live, work, learn, and play that can impact our health.</a:t>
            </a:r>
          </a:p>
          <a:p>
            <a:pPr marL="171450" indent="-171450">
              <a:buFont typeface="Arial" panose="020B0604020202020204" pitchFamily="34" charset="0"/>
              <a:buChar char="•"/>
            </a:pPr>
            <a:r>
              <a:rPr lang="en-US" baseline="0" dirty="0" smtClean="0"/>
              <a:t>Phase II: Needs Assessment Reporting. Data were analyzed at the state and county-levels (and among 3 urban areas) for reporting. The next slide will outline these details.</a:t>
            </a:r>
          </a:p>
          <a:p>
            <a:pPr marL="171450" indent="-171450">
              <a:buFont typeface="Arial" panose="020B0604020202020204" pitchFamily="34" charset="0"/>
              <a:buChar char="•"/>
            </a:pPr>
            <a:r>
              <a:rPr lang="en-US" baseline="0" dirty="0" smtClean="0"/>
              <a:t>Phase III: Community Engagement. Taking the reports to community members representing organizations and individuals with an interest in improving the health is the objective of CE. As we are doing today, groups or individuals will be discussing Shared CHNA Reports, identifying health needs, prioritizing health needs, naming assets, resources, gaps in local ability to address health needs, and sharing perceptions about the factors that affect health.</a:t>
            </a:r>
          </a:p>
          <a:p>
            <a:pPr marL="171450" indent="-171450">
              <a:buFont typeface="Arial" panose="020B0604020202020204" pitchFamily="34" charset="0"/>
              <a:buChar char="•"/>
            </a:pPr>
            <a:r>
              <a:rPr lang="en-US" baseline="0" dirty="0" smtClean="0"/>
              <a:t>Phase IV: Health Improvement Plans. Shared CHNA Reports and CE input are reviewed collectively in order to create the State Health Improvement Plan (SHIP), District Public Health Improvement Plans (DPHIP), and hospital Implementation Strategies (IS).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49740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a:t>
            </a:r>
            <a:r>
              <a:rPr lang="en-US" baseline="0" dirty="0" smtClean="0"/>
              <a:t> slide provides the opportunity to go into more detail about Phases I-II.</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Reports included in Shared CHNA</a:t>
            </a:r>
          </a:p>
          <a:p>
            <a:pPr marL="628650" lvl="1" indent="-171450">
              <a:buFont typeface="Arial" panose="020B0604020202020204" pitchFamily="34" charset="0"/>
              <a:buChar char="•"/>
            </a:pPr>
            <a:r>
              <a:rPr lang="en-US" baseline="0" dirty="0" smtClean="0"/>
              <a:t>State-level Report (1)</a:t>
            </a:r>
          </a:p>
          <a:p>
            <a:pPr marL="628650" lvl="1" indent="-171450">
              <a:buFont typeface="Arial" panose="020B0604020202020204" pitchFamily="34" charset="0"/>
              <a:buChar char="•"/>
            </a:pPr>
            <a:r>
              <a:rPr lang="en-US" baseline="0" dirty="0" smtClean="0"/>
              <a:t>County-level Reports (16)</a:t>
            </a:r>
          </a:p>
          <a:p>
            <a:pPr marL="628650" lvl="1" indent="-171450">
              <a:buFont typeface="Arial" panose="020B0604020202020204" pitchFamily="34" charset="0"/>
              <a:buChar char="•"/>
            </a:pPr>
            <a:r>
              <a:rPr lang="en-US" baseline="0" dirty="0" smtClean="0"/>
              <a:t>Summary Reports</a:t>
            </a:r>
          </a:p>
          <a:p>
            <a:pPr marL="1085850" lvl="2" indent="-171450">
              <a:buFont typeface="Arial" panose="020B0604020202020204" pitchFamily="34" charset="0"/>
              <a:buChar char="•"/>
            </a:pPr>
            <a:r>
              <a:rPr lang="en-US" baseline="0" dirty="0" smtClean="0"/>
              <a:t>County-level (16)</a:t>
            </a:r>
          </a:p>
          <a:p>
            <a:pPr marL="1085850" lvl="2" indent="-171450">
              <a:buFont typeface="Arial" panose="020B0604020202020204" pitchFamily="34" charset="0"/>
              <a:buChar char="•"/>
            </a:pPr>
            <a:r>
              <a:rPr lang="en-US" baseline="0" dirty="0" smtClean="0"/>
              <a:t>Public Health District (5 that have more than 1 county)</a:t>
            </a:r>
          </a:p>
          <a:p>
            <a:pPr marL="1085850" lvl="2" indent="-171450">
              <a:buFont typeface="Arial" panose="020B0604020202020204" pitchFamily="34" charset="0"/>
              <a:buChar char="•"/>
            </a:pPr>
            <a:r>
              <a:rPr lang="en-US" baseline="0" dirty="0" smtClean="0"/>
              <a:t>Urban area for Bangor, Lewiston/Auburn, Portland</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3916126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Likewise, our lives and community have an impact on future data.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live in communities and relate to local events. Our health is local and it helps to use local data. 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Shortly we’ll review some basic details to make sure we are using the same script. </a:t>
            </a: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All</a:t>
            </a:r>
            <a:r>
              <a:rPr lang="en-US" sz="1200" i="0" kern="1200" baseline="0" dirty="0" smtClean="0">
                <a:solidFill>
                  <a:schemeClr val="tx1"/>
                </a:solidFill>
                <a:effectLst/>
                <a:latin typeface="+mn-lt"/>
                <a:ea typeface="+mn-ea"/>
                <a:cs typeface="+mn-cs"/>
              </a:rPr>
              <a:t> data have limitations – </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Survey data is self-reported. What someone chooses to share or remembers may be different than actual experience.</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multiple sources. The way numbers are collected may have used different methods.</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different years. We used the most current year that data was available but it differs among sources.</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After we spend a little time looking over the “numbers” (data), we’ll separate into smaller groups to discuss our perceptions, thoughts, and experiences related to the health of people here.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Important – The numbers that make up data in this report are not “equal” and this needs to be considered during our discussion.</a:t>
            </a:r>
          </a:p>
          <a:p>
            <a:pPr marL="171450" indent="-171450">
              <a:spcAft>
                <a:spcPts val="600"/>
              </a:spcAft>
              <a:buFont typeface="Arial" panose="020B0604020202020204" pitchFamily="34" charset="0"/>
              <a:buChar char="•"/>
            </a:pPr>
            <a:r>
              <a:rPr lang="en-US" baseline="0" dirty="0" smtClean="0"/>
              <a:t>It is not possible to learn about every member of a population so we SAMPLE to learn about health issues and behaviors. We estimate population numbers too.</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4551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First, consider obesity. It is reported as a percentage. In the USA, 30% of adults are obese – if we gathered 100 adults randomly, we would expect 30 of them to be obese.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30% of adults in the USA have ob</a:t>
            </a:r>
            <a:r>
              <a:rPr lang="en-US" dirty="0" smtClean="0"/>
              <a:t>esity. There</a:t>
            </a:r>
            <a:r>
              <a:rPr lang="en-US" baseline="0" dirty="0" smtClean="0"/>
              <a:t> are 30 orange people and 100 people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Stated another way, </a:t>
            </a:r>
            <a:r>
              <a:rPr lang="en-US" dirty="0" smtClean="0"/>
              <a:t>about 1/3 of adults are obese.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smtClean="0"/>
          </a:p>
          <a:p>
            <a:r>
              <a:rPr lang="en-US" sz="900" i="1" dirty="0" smtClean="0">
                <a:solidFill>
                  <a:srgbClr val="FF0000"/>
                </a:solidFill>
              </a:rPr>
              <a:t>If needed photo credit for word</a:t>
            </a:r>
            <a:r>
              <a:rPr lang="en-US" sz="900" i="1" baseline="0" dirty="0" smtClean="0">
                <a:solidFill>
                  <a:srgbClr val="FF0000"/>
                </a:solidFill>
              </a:rPr>
              <a:t> art</a:t>
            </a:r>
            <a:r>
              <a:rPr lang="en-US" sz="900" i="1" dirty="0" smtClean="0">
                <a:solidFill>
                  <a:srgbClr val="FF0000"/>
                </a:solidFill>
              </a:rPr>
              <a:t>: www.shutterstock.com</a:t>
            </a:r>
            <a:r>
              <a:rPr lang="en-US" sz="900" i="1" baseline="0" dirty="0" smtClean="0">
                <a:solidFill>
                  <a:srgbClr val="FF0000"/>
                </a:solidFill>
              </a:rPr>
              <a:t> 107256155</a:t>
            </a:r>
            <a:endParaRPr lang="en-US" sz="900" i="1" dirty="0">
              <a:solidFill>
                <a:srgbClr val="FF0000"/>
              </a:solidFill>
            </a:endParaRPr>
          </a:p>
        </p:txBody>
      </p:sp>
      <p:sp>
        <p:nvSpPr>
          <p:cNvPr id="4" name="Slide Number Placeholder 3"/>
          <p:cNvSpPr>
            <a:spLocks noGrp="1"/>
          </p:cNvSpPr>
          <p:nvPr>
            <p:ph type="sldNum" sz="quarter" idx="10"/>
          </p:nvPr>
        </p:nvSpPr>
        <p:spPr/>
        <p:txBody>
          <a:bodyPr/>
          <a:lstStyle/>
          <a:p>
            <a:fld id="{5BAA6A29-ACC4-486E-808B-F1490F4756EE}" type="slidenum">
              <a:rPr lang="en-US" smtClean="0"/>
              <a:t>8</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Second, consider infant death. It is reported as a </a:t>
            </a:r>
            <a:r>
              <a:rPr lang="en-US" u="sng" baseline="0" dirty="0" smtClean="0"/>
              <a:t>number of deaths per 1,000 births</a:t>
            </a:r>
            <a:r>
              <a:rPr lang="en-US" baseline="0" dirty="0" smtClean="0"/>
              <a:t>. </a:t>
            </a:r>
          </a:p>
          <a:p>
            <a:pPr marL="171450" indent="-171450">
              <a:spcAft>
                <a:spcPts val="600"/>
              </a:spcAft>
              <a:buFont typeface="Arial" panose="020B0604020202020204" pitchFamily="34" charset="0"/>
              <a:buChar char="•"/>
            </a:pPr>
            <a:r>
              <a:rPr lang="en-US" baseline="0" dirty="0" smtClean="0"/>
              <a:t>In the USA and Maine that number is 6 infant deaths per 1,000 births. </a:t>
            </a:r>
          </a:p>
          <a:p>
            <a:pPr marL="171450" indent="-171450">
              <a:spcAft>
                <a:spcPts val="600"/>
              </a:spcAft>
              <a:buFont typeface="Arial" panose="020B0604020202020204" pitchFamily="34" charset="0"/>
              <a:buChar char="•"/>
            </a:pPr>
            <a:r>
              <a:rPr lang="en-US" baseline="0" dirty="0" smtClean="0"/>
              <a:t>This number is much lower than the number of people who are obese but is serious because it results in death. There is also a “ripple effect” – the family who lost the baby is affected by this death in different ways.</a:t>
            </a:r>
          </a:p>
          <a:p>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6 of every 1,000 babies born do not survive</a:t>
            </a:r>
            <a:r>
              <a:rPr lang="en-US" dirty="0" smtClean="0"/>
              <a:t>.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There</a:t>
            </a:r>
            <a:r>
              <a:rPr lang="en-US" baseline="0" dirty="0" smtClean="0"/>
              <a:t> are 6 red infants and 1,000 infants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If we randomly gathered 1,000 birth certificates,</a:t>
            </a:r>
            <a:r>
              <a:rPr lang="en-US" baseline="0" dirty="0" smtClean="0"/>
              <a:t> we would expect 6 of them to be for infants that did not survive.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182046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www.maine.gov/SHNAPP/"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Piscataquis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sp>
        <p:nvSpPr>
          <p:cNvPr id="12" name="TextBox 11"/>
          <p:cNvSpPr txBox="1"/>
          <p:nvPr/>
        </p:nvSpPr>
        <p:spPr>
          <a:xfrm>
            <a:off x="609600" y="1432452"/>
            <a:ext cx="3733800" cy="523220"/>
          </a:xfrm>
          <a:prstGeom prst="rect">
            <a:avLst/>
          </a:prstGeom>
          <a:noFill/>
        </p:spPr>
        <p:txBody>
          <a:bodyPr wrap="square" rtlCol="0">
            <a:spAutoFit/>
          </a:bodyPr>
          <a:lstStyle/>
          <a:p>
            <a:r>
              <a:rPr lang="en-US" sz="2800" dirty="0" smtClean="0">
                <a:latin typeface="Calibri" panose="020F0502020204030204" pitchFamily="34" charset="0"/>
              </a:rPr>
              <a:t>Deaths due to Diabetes</a:t>
            </a:r>
            <a:endParaRPr lang="en-US" sz="2800" dirty="0">
              <a:latin typeface="Calibri" panose="020F0502020204030204" pitchFamily="34" charset="0"/>
            </a:endParaRPr>
          </a:p>
        </p:txBody>
      </p:sp>
      <p:sp>
        <p:nvSpPr>
          <p:cNvPr id="8" name="Right Arrow 7"/>
          <p:cNvSpPr/>
          <p:nvPr/>
        </p:nvSpPr>
        <p:spPr>
          <a:xfrm rot="18425166">
            <a:off x="1714861" y="2645995"/>
            <a:ext cx="149373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79210" y="6346556"/>
            <a:ext cx="1727200" cy="338554"/>
          </a:xfrm>
          <a:prstGeom prst="rect">
            <a:avLst/>
          </a:prstGeom>
          <a:noFill/>
        </p:spPr>
        <p:txBody>
          <a:bodyPr wrap="square" rtlCol="0">
            <a:spAutoFit/>
          </a:bodyPr>
          <a:lstStyle/>
          <a:p>
            <a:r>
              <a:rPr lang="en-US" sz="1600" dirty="0" smtClean="0"/>
              <a:t>100,000 people</a:t>
            </a:r>
            <a:endParaRPr lang="en-US"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3705073"/>
            <a:ext cx="1447800" cy="979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480" y="1955672"/>
            <a:ext cx="5154930" cy="447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941320" y="1940304"/>
            <a:ext cx="401320" cy="1017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9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837098"/>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health issues for </a:t>
            </a:r>
            <a:r>
              <a:rPr lang="en-US" dirty="0" smtClean="0">
                <a:solidFill>
                  <a:schemeClr val="accent2"/>
                </a:solidFill>
              </a:rPr>
              <a:t>Piscataquis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a:t>
            </a:r>
            <a:r>
              <a:rPr lang="en-US" dirty="0" smtClean="0"/>
              <a:t>Total </a:t>
            </a:r>
            <a:r>
              <a:rPr lang="en-US" dirty="0"/>
              <a:t>1,639 surveys;  </a:t>
            </a:r>
            <a:r>
              <a:rPr lang="en-US" dirty="0" smtClean="0"/>
              <a:t>Piscataquis </a:t>
            </a:r>
            <a:r>
              <a:rPr lang="en-US" dirty="0"/>
              <a:t>County </a:t>
            </a:r>
            <a:r>
              <a:rPr lang="en-US" dirty="0" smtClean="0"/>
              <a:t>89  </a:t>
            </a:r>
            <a:r>
              <a:rPr lang="en-US" dirty="0"/>
              <a:t>surveys</a:t>
            </a:r>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570110016"/>
              </p:ext>
            </p:extLst>
          </p:nvPr>
        </p:nvGraphicFramePr>
        <p:xfrm>
          <a:off x="762000" y="2274332"/>
          <a:ext cx="7315200" cy="411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Piscataquis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Total 1,639 surveys; </a:t>
            </a:r>
            <a:r>
              <a:rPr lang="en-US" dirty="0" smtClean="0"/>
              <a:t>Piscataquis </a:t>
            </a:r>
            <a:r>
              <a:rPr lang="en-US" dirty="0"/>
              <a:t>County 89 surveys</a:t>
            </a:r>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978291120"/>
              </p:ext>
            </p:extLst>
          </p:nvPr>
        </p:nvGraphicFramePr>
        <p:xfrm>
          <a:off x="609600" y="2274331"/>
          <a:ext cx="8001000" cy="40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707758"/>
            <a:ext cx="4342261" cy="5619396"/>
          </a:xfrm>
          <a:prstGeom prst="rect">
            <a:avLst/>
          </a:prstGeom>
        </p:spPr>
      </p:pic>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Obesity</a:t>
            </a:r>
            <a:br>
              <a:rPr lang="en-US" dirty="0" smtClean="0"/>
            </a:br>
            <a:r>
              <a:rPr lang="en-US" dirty="0" smtClean="0">
                <a:solidFill>
                  <a:schemeClr val="accent2"/>
                </a:solidFill>
              </a:rPr>
              <a:t>Piscataquis </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sp>
        <p:nvSpPr>
          <p:cNvPr id="3" name="TextBox 2"/>
          <p:cNvSpPr txBox="1"/>
          <p:nvPr/>
        </p:nvSpPr>
        <p:spPr>
          <a:xfrm>
            <a:off x="609600" y="6380018"/>
            <a:ext cx="6324600" cy="276999"/>
          </a:xfrm>
          <a:prstGeom prst="rect">
            <a:avLst/>
          </a:prstGeom>
          <a:noFill/>
        </p:spPr>
        <p:txBody>
          <a:bodyPr wrap="square" rtlCol="0">
            <a:spAutoFit/>
          </a:bodyPr>
          <a:lstStyle/>
          <a:p>
            <a:r>
              <a:rPr lang="en-US" sz="1200" dirty="0" smtClean="0"/>
              <a:t>Source: Maine Integrated Youth Health Survey, 2013</a:t>
            </a:r>
          </a:p>
        </p:txBody>
      </p:sp>
      <p:sp>
        <p:nvSpPr>
          <p:cNvPr id="5" name="TextBox 4"/>
          <p:cNvSpPr txBox="1"/>
          <p:nvPr/>
        </p:nvSpPr>
        <p:spPr>
          <a:xfrm>
            <a:off x="1752600" y="3570936"/>
            <a:ext cx="1600200" cy="1477328"/>
          </a:xfrm>
          <a:prstGeom prst="rect">
            <a:avLst/>
          </a:prstGeom>
          <a:solidFill>
            <a:schemeClr val="bg1">
              <a:lumMod val="85000"/>
            </a:schemeClr>
          </a:solidFill>
          <a:ln>
            <a:solidFill>
              <a:schemeClr val="tx1">
                <a:lumMod val="65000"/>
                <a:lumOff val="35000"/>
              </a:schemeClr>
            </a:solidFill>
          </a:ln>
        </p:spPr>
        <p:txBody>
          <a:bodyPr wrap="square" rtlCol="0">
            <a:spAutoFit/>
          </a:bodyPr>
          <a:lstStyle/>
          <a:p>
            <a:pPr algn="ctr"/>
            <a:r>
              <a:rPr lang="en-US" dirty="0" smtClean="0"/>
              <a:t>Piscataquis</a:t>
            </a:r>
            <a:endParaRPr lang="en-US" dirty="0"/>
          </a:p>
          <a:p>
            <a:pPr algn="ctr"/>
            <a:r>
              <a:rPr lang="en-US" dirty="0" smtClean="0"/>
              <a:t>14%</a:t>
            </a:r>
            <a:endParaRPr lang="en-US" dirty="0"/>
          </a:p>
          <a:p>
            <a:pPr algn="ctr"/>
            <a:endParaRPr lang="en-US" dirty="0"/>
          </a:p>
          <a:p>
            <a:pPr algn="ctr"/>
            <a:r>
              <a:rPr lang="en-US" dirty="0"/>
              <a:t>Maine</a:t>
            </a:r>
          </a:p>
          <a:p>
            <a:pPr algn="ctr"/>
            <a:r>
              <a:rPr lang="en-US" dirty="0" smtClean="0"/>
              <a:t>13%</a:t>
            </a:r>
            <a:endParaRPr lang="en-US" dirty="0"/>
          </a:p>
        </p:txBody>
      </p:sp>
      <p:cxnSp>
        <p:nvCxnSpPr>
          <p:cNvPr id="7" name="Straight Arrow Connector 6"/>
          <p:cNvCxnSpPr>
            <a:stCxn id="5" idx="3"/>
          </p:cNvCxnSpPr>
          <p:nvPr/>
        </p:nvCxnSpPr>
        <p:spPr>
          <a:xfrm flipV="1">
            <a:off x="3352800" y="3048000"/>
            <a:ext cx="2667000" cy="1261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453115" y="838200"/>
            <a:ext cx="5614685" cy="338554"/>
          </a:xfrm>
          <a:prstGeom prst="rect">
            <a:avLst/>
          </a:prstGeom>
          <a:solidFill>
            <a:schemeClr val="bg1"/>
          </a:solidFill>
        </p:spPr>
        <p:txBody>
          <a:bodyPr wrap="square" rtlCol="0">
            <a:spAutoFit/>
          </a:bodyPr>
          <a:lstStyle/>
          <a:p>
            <a:r>
              <a:rPr lang="en-US" sz="1600" b="1" dirty="0" smtClean="0">
                <a:latin typeface="Arial" panose="020B0604020202020204" pitchFamily="34" charset="0"/>
                <a:cs typeface="Arial" panose="020B0604020202020204" pitchFamily="34" charset="0"/>
              </a:rPr>
              <a:t>Percentage of Obese High School Students by County</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236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Piscataquis County</a:t>
            </a:r>
            <a:endParaRPr lang="en-US" dirty="0">
              <a:solidFill>
                <a:schemeClr val="accent2"/>
              </a:solidFill>
            </a:endParaRPr>
          </a:p>
        </p:txBody>
      </p:sp>
      <p:graphicFrame>
        <p:nvGraphicFramePr>
          <p:cNvPr id="5" name="Chart 4"/>
          <p:cNvGraphicFramePr>
            <a:graphicFrameLocks/>
          </p:cNvGraphicFramePr>
          <p:nvPr>
            <p:extLst>
              <p:ext uri="{D42A27DB-BD31-4B8C-83A1-F6EECF244321}">
                <p14:modId xmlns:p14="http://schemas.microsoft.com/office/powerpoint/2010/main" val="3259916672"/>
              </p:ext>
            </p:extLst>
          </p:nvPr>
        </p:nvGraphicFramePr>
        <p:xfrm>
          <a:off x="533400" y="2133600"/>
          <a:ext cx="7696200" cy="405026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09600" y="6172200"/>
            <a:ext cx="7848600" cy="830997"/>
          </a:xfrm>
          <a:prstGeom prst="rect">
            <a:avLst/>
          </a:prstGeom>
          <a:noFill/>
        </p:spPr>
        <p:txBody>
          <a:bodyPr wrap="square" rtlCol="0">
            <a:spAutoFit/>
          </a:bodyPr>
          <a:lstStyle/>
          <a:p>
            <a:r>
              <a:rPr lang="en-US" sz="1200" dirty="0" smtClean="0"/>
              <a:t>Source for Acute myocardial infarction hospitalizations per 10,000 population: MHDO, 2011</a:t>
            </a:r>
          </a:p>
          <a:p>
            <a:r>
              <a:rPr lang="en-US" sz="1200" dirty="0"/>
              <a:t>Source for </a:t>
            </a:r>
            <a:r>
              <a:rPr lang="en-US" sz="1200" dirty="0" smtClean="0"/>
              <a:t>Stroke hospitalizations </a:t>
            </a:r>
            <a:r>
              <a:rPr lang="en-US" sz="1200" dirty="0"/>
              <a:t>per 10,000 population: MHDO, </a:t>
            </a:r>
            <a:r>
              <a:rPr lang="en-US" sz="1200" dirty="0" smtClean="0"/>
              <a:t>2011</a:t>
            </a:r>
            <a:endParaRPr lang="en-US" sz="1200" dirty="0"/>
          </a:p>
          <a:p>
            <a:r>
              <a:rPr lang="en-US" sz="1200" dirty="0"/>
              <a:t>Source for </a:t>
            </a:r>
            <a:r>
              <a:rPr lang="en-US" sz="1200" dirty="0" smtClean="0"/>
              <a:t>Diabetes hospitalizations (principal diagnosis) per </a:t>
            </a:r>
            <a:r>
              <a:rPr lang="en-US" sz="1200" dirty="0"/>
              <a:t>10,000 population: MHDO, </a:t>
            </a:r>
            <a:r>
              <a:rPr lang="en-US" sz="1200" dirty="0" smtClean="0"/>
              <a:t>2011</a:t>
            </a:r>
            <a:endParaRPr lang="en-US" sz="1200" dirty="0"/>
          </a:p>
          <a:p>
            <a:endParaRPr lang="en-US" sz="1200" dirty="0"/>
          </a:p>
        </p:txBody>
      </p:sp>
    </p:spTree>
    <p:extLst>
      <p:ext uri="{BB962C8B-B14F-4D97-AF65-F5344CB8AC3E}">
        <p14:creationId xmlns:p14="http://schemas.microsoft.com/office/powerpoint/2010/main" val="715715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Obesity</a:t>
            </a:r>
            <a:br>
              <a:rPr lang="en-US" dirty="0" smtClean="0"/>
            </a:br>
            <a:r>
              <a:rPr lang="en-US" dirty="0" smtClean="0">
                <a:solidFill>
                  <a:schemeClr val="accent2"/>
                </a:solidFill>
              </a:rPr>
              <a:t>Piscataquis County</a:t>
            </a:r>
            <a:endParaRPr lang="en-US" dirty="0"/>
          </a:p>
        </p:txBody>
      </p:sp>
      <p:sp>
        <p:nvSpPr>
          <p:cNvPr id="9" name="TextBox 8"/>
          <p:cNvSpPr txBox="1"/>
          <p:nvPr/>
        </p:nvSpPr>
        <p:spPr>
          <a:xfrm>
            <a:off x="573578" y="6172200"/>
            <a:ext cx="8021782" cy="738664"/>
          </a:xfrm>
          <a:prstGeom prst="rect">
            <a:avLst/>
          </a:prstGeom>
          <a:noFill/>
        </p:spPr>
        <p:txBody>
          <a:bodyPr wrap="square" rtlCol="0">
            <a:spAutoFit/>
          </a:bodyPr>
          <a:lstStyle/>
          <a:p>
            <a:r>
              <a:rPr lang="en-US" sz="1200" dirty="0" smtClean="0">
                <a:solidFill>
                  <a:srgbClr val="000000"/>
                </a:solidFill>
              </a:rPr>
              <a:t>Source for Diabetes prevalence (ever been told): </a:t>
            </a:r>
            <a:r>
              <a:rPr lang="en-US" sz="1200" dirty="0">
                <a:solidFill>
                  <a:srgbClr val="000000"/>
                </a:solidFill>
              </a:rPr>
              <a:t>Behavioral Risk Factor Surveillance System (BRFSS), </a:t>
            </a:r>
            <a:r>
              <a:rPr lang="en-US" sz="1200" dirty="0" smtClean="0">
                <a:solidFill>
                  <a:srgbClr val="000000"/>
                </a:solidFill>
              </a:rPr>
              <a:t>2013</a:t>
            </a:r>
          </a:p>
          <a:p>
            <a:r>
              <a:rPr lang="en-US" sz="1200" dirty="0" smtClean="0">
                <a:solidFill>
                  <a:srgbClr val="000000"/>
                </a:solidFill>
              </a:rPr>
              <a:t>Source for Pre-diabetes </a:t>
            </a:r>
            <a:r>
              <a:rPr lang="en-US" sz="1200" dirty="0">
                <a:solidFill>
                  <a:srgbClr val="000000"/>
                </a:solidFill>
              </a:rPr>
              <a:t>prevalence : Behavioral Risk Factor Surveillance System (</a:t>
            </a:r>
            <a:r>
              <a:rPr lang="en-US" sz="1200" dirty="0" smtClean="0">
                <a:solidFill>
                  <a:srgbClr val="000000"/>
                </a:solidFill>
              </a:rPr>
              <a:t>BRFSS 2012, 2013 part A ), </a:t>
            </a:r>
            <a:r>
              <a:rPr lang="en-US" sz="1200" dirty="0">
                <a:solidFill>
                  <a:srgbClr val="000000"/>
                </a:solidFill>
              </a:rPr>
              <a:t>2013</a:t>
            </a:r>
          </a:p>
          <a:p>
            <a:endParaRPr lang="en-US" dirty="0">
              <a:solidFill>
                <a:srgbClr val="000000"/>
              </a:solidFill>
            </a:endParaRPr>
          </a:p>
        </p:txBody>
      </p:sp>
      <p:graphicFrame>
        <p:nvGraphicFramePr>
          <p:cNvPr id="10" name="Chart 9"/>
          <p:cNvGraphicFramePr>
            <a:graphicFrameLocks/>
          </p:cNvGraphicFramePr>
          <p:nvPr>
            <p:extLst>
              <p:ext uri="{D42A27DB-BD31-4B8C-83A1-F6EECF244321}">
                <p14:modId xmlns:p14="http://schemas.microsoft.com/office/powerpoint/2010/main" val="1023738332"/>
              </p:ext>
            </p:extLst>
          </p:nvPr>
        </p:nvGraphicFramePr>
        <p:xfrm>
          <a:off x="588818" y="1905000"/>
          <a:ext cx="7488382"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4407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06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Depression</a:t>
            </a:r>
            <a:br>
              <a:rPr lang="en-US" dirty="0" smtClean="0"/>
            </a:br>
            <a:r>
              <a:rPr lang="en-US" dirty="0" smtClean="0">
                <a:solidFill>
                  <a:schemeClr val="accent2"/>
                </a:solidFill>
              </a:rPr>
              <a:t>Piscataquis County</a:t>
            </a:r>
            <a:endParaRPr lang="en-US" dirty="0"/>
          </a:p>
        </p:txBody>
      </p:sp>
      <p:sp>
        <p:nvSpPr>
          <p:cNvPr id="3" name="TextBox 2"/>
          <p:cNvSpPr txBox="1"/>
          <p:nvPr/>
        </p:nvSpPr>
        <p:spPr>
          <a:xfrm>
            <a:off x="1676400" y="3886200"/>
            <a:ext cx="1524000" cy="1477328"/>
          </a:xfrm>
          <a:prstGeom prst="rect">
            <a:avLst/>
          </a:prstGeom>
          <a:solidFill>
            <a:schemeClr val="bg1">
              <a:lumMod val="85000"/>
            </a:schemeClr>
          </a:solidFill>
          <a:ln>
            <a:solidFill>
              <a:schemeClr val="tx1">
                <a:lumMod val="65000"/>
                <a:lumOff val="35000"/>
              </a:schemeClr>
            </a:solidFill>
          </a:ln>
        </p:spPr>
        <p:txBody>
          <a:bodyPr wrap="square" rtlCol="0">
            <a:spAutoFit/>
          </a:bodyPr>
          <a:lstStyle/>
          <a:p>
            <a:pPr algn="ctr"/>
            <a:r>
              <a:rPr lang="en-US" dirty="0" smtClean="0"/>
              <a:t>Piscataquis</a:t>
            </a:r>
            <a:endParaRPr lang="en-US" dirty="0"/>
          </a:p>
          <a:p>
            <a:pPr algn="ctr"/>
            <a:r>
              <a:rPr lang="en-US" dirty="0" smtClean="0"/>
              <a:t>11%</a:t>
            </a:r>
            <a:endParaRPr lang="en-US" dirty="0"/>
          </a:p>
          <a:p>
            <a:pPr algn="ctr"/>
            <a:endParaRPr lang="en-US" dirty="0"/>
          </a:p>
          <a:p>
            <a:pPr algn="ctr"/>
            <a:r>
              <a:rPr lang="en-US" dirty="0"/>
              <a:t>Maine</a:t>
            </a:r>
          </a:p>
          <a:p>
            <a:pPr algn="ctr"/>
            <a:r>
              <a:rPr lang="en-US" dirty="0" smtClean="0"/>
              <a:t>10%</a:t>
            </a:r>
            <a:endParaRPr lang="en-US" dirty="0"/>
          </a:p>
        </p:txBody>
      </p:sp>
      <p:sp>
        <p:nvSpPr>
          <p:cNvPr id="9" name="TextBox 8"/>
          <p:cNvSpPr txBox="1"/>
          <p:nvPr/>
        </p:nvSpPr>
        <p:spPr>
          <a:xfrm>
            <a:off x="588818" y="6477000"/>
            <a:ext cx="5715000" cy="553998"/>
          </a:xfrm>
          <a:prstGeom prst="rect">
            <a:avLst/>
          </a:prstGeom>
          <a:noFill/>
        </p:spPr>
        <p:txBody>
          <a:bodyPr wrap="square" rtlCol="0">
            <a:spAutoFit/>
          </a:bodyPr>
          <a:lstStyle/>
          <a:p>
            <a:r>
              <a:rPr lang="en-US" sz="1200" dirty="0"/>
              <a:t>Source: Behavioral Risk Factor Surveillance System (BRFSS), 2013</a:t>
            </a:r>
          </a:p>
          <a:p>
            <a:endParaRPr lang="en-US" dirty="0"/>
          </a:p>
        </p:txBody>
      </p:sp>
      <p:sp>
        <p:nvSpPr>
          <p:cNvPr id="11" name="TextBox 10"/>
          <p:cNvSpPr txBox="1"/>
          <p:nvPr/>
        </p:nvSpPr>
        <p:spPr>
          <a:xfrm>
            <a:off x="4229100" y="1126123"/>
            <a:ext cx="4610100" cy="338554"/>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Adults with current symptoms of depression</a:t>
            </a:r>
            <a:endParaRPr lang="en-US" sz="1600" b="1" dirty="0">
              <a:latin typeface="Arial" panose="020B0604020202020204" pitchFamily="34" charset="0"/>
              <a:cs typeface="Arial" panose="020B0604020202020204" pitchFamily="34" charset="0"/>
            </a:endParaRPr>
          </a:p>
        </p:txBody>
      </p:sp>
      <p:pic>
        <p:nvPicPr>
          <p:cNvPr id="8" name="Picture 7" descr="C:\Users\pmadden\Dropbox\SHNAPP Report\Maps!\Current Depression.jpg"/>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444421"/>
            <a:ext cx="3230880" cy="5032579"/>
          </a:xfrm>
          <a:prstGeom prst="rect">
            <a:avLst/>
          </a:prstGeom>
          <a:noFill/>
          <a:ln>
            <a:noFill/>
          </a:ln>
        </p:spPr>
      </p:pic>
      <p:cxnSp>
        <p:nvCxnSpPr>
          <p:cNvPr id="7" name="Straight Arrow Connector 6"/>
          <p:cNvCxnSpPr>
            <a:stCxn id="3" idx="3"/>
          </p:cNvCxnSpPr>
          <p:nvPr/>
        </p:nvCxnSpPr>
        <p:spPr>
          <a:xfrm flipV="1">
            <a:off x="3200400" y="3429000"/>
            <a:ext cx="3333750" cy="11958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155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Depression</a:t>
            </a:r>
            <a:br>
              <a:rPr lang="en-US" dirty="0" smtClean="0"/>
            </a:br>
            <a:r>
              <a:rPr lang="en-US" dirty="0" smtClean="0">
                <a:solidFill>
                  <a:schemeClr val="accent2"/>
                </a:solidFill>
              </a:rPr>
              <a:t>Piscataquis County</a:t>
            </a:r>
            <a:endParaRPr lang="en-US" dirty="0"/>
          </a:p>
        </p:txBody>
      </p:sp>
      <p:sp>
        <p:nvSpPr>
          <p:cNvPr id="3" name="TextBox 2"/>
          <p:cNvSpPr txBox="1"/>
          <p:nvPr/>
        </p:nvSpPr>
        <p:spPr>
          <a:xfrm>
            <a:off x="533400" y="6151602"/>
            <a:ext cx="8077200" cy="1107996"/>
          </a:xfrm>
          <a:prstGeom prst="rect">
            <a:avLst/>
          </a:prstGeom>
          <a:noFill/>
        </p:spPr>
        <p:txBody>
          <a:bodyPr wrap="square" rtlCol="0">
            <a:spAutoFit/>
          </a:bodyPr>
          <a:lstStyle/>
          <a:p>
            <a:r>
              <a:rPr lang="en-US" sz="1200" dirty="0"/>
              <a:t>Source: </a:t>
            </a:r>
            <a:r>
              <a:rPr lang="en-US" sz="1200" dirty="0" smtClean="0"/>
              <a:t> Adults who have ever had depression: Behavioral </a:t>
            </a:r>
            <a:r>
              <a:rPr lang="en-US" sz="1200" dirty="0"/>
              <a:t>Risk Factor Surveillance System (</a:t>
            </a:r>
            <a:r>
              <a:rPr lang="en-US" sz="1200" dirty="0" smtClean="0"/>
              <a:t>BRFSS U.S. Core), 2013</a:t>
            </a:r>
          </a:p>
          <a:p>
            <a:r>
              <a:rPr lang="en-US" sz="1200" dirty="0"/>
              <a:t>Source:  Adults who have ever had </a:t>
            </a:r>
            <a:r>
              <a:rPr lang="en-US" sz="1200" dirty="0" smtClean="0"/>
              <a:t>anxiety : </a:t>
            </a:r>
            <a:r>
              <a:rPr lang="en-US" sz="1200" dirty="0"/>
              <a:t>Behavioral Risk Factor Surveillance System (BRFSS </a:t>
            </a:r>
            <a:r>
              <a:rPr lang="en-US" sz="1200" dirty="0" smtClean="0"/>
              <a:t>State Added Core</a:t>
            </a:r>
            <a:r>
              <a:rPr lang="en-US" sz="1200" dirty="0"/>
              <a:t>), 2013</a:t>
            </a:r>
          </a:p>
          <a:p>
            <a:endParaRPr lang="en-US" sz="1200" dirty="0"/>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971088625"/>
              </p:ext>
            </p:extLst>
          </p:nvPr>
        </p:nvGraphicFramePr>
        <p:xfrm>
          <a:off x="533400" y="1676400"/>
          <a:ext cx="8077200" cy="44752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232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Drug &amp; Alcohol Abuse</a:t>
            </a:r>
            <a:br>
              <a:rPr lang="en-US" dirty="0" smtClean="0"/>
            </a:br>
            <a:r>
              <a:rPr lang="en-US" dirty="0" smtClean="0">
                <a:solidFill>
                  <a:schemeClr val="accent2"/>
                </a:solidFill>
              </a:rPr>
              <a:t>Piscataquis</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grpSp>
        <p:nvGrpSpPr>
          <p:cNvPr id="4" name="Group 3"/>
          <p:cNvGrpSpPr/>
          <p:nvPr/>
        </p:nvGrpSpPr>
        <p:grpSpPr>
          <a:xfrm>
            <a:off x="4144462" y="1081088"/>
            <a:ext cx="4389938" cy="5167312"/>
            <a:chOff x="0" y="0"/>
            <a:chExt cx="3577996" cy="4695825"/>
          </a:xfrm>
        </p:grpSpPr>
        <p:grpSp>
          <p:nvGrpSpPr>
            <p:cNvPr id="6" name="Group 5"/>
            <p:cNvGrpSpPr/>
            <p:nvPr/>
          </p:nvGrpSpPr>
          <p:grpSpPr>
            <a:xfrm>
              <a:off x="0" y="190500"/>
              <a:ext cx="3108960" cy="4505325"/>
              <a:chOff x="0" y="0"/>
              <a:chExt cx="3108960" cy="4505325"/>
            </a:xfrm>
          </p:grpSpPr>
          <p:grpSp>
            <p:nvGrpSpPr>
              <p:cNvPr id="8" name="Group 7"/>
              <p:cNvGrpSpPr/>
              <p:nvPr/>
            </p:nvGrpSpPr>
            <p:grpSpPr>
              <a:xfrm>
                <a:off x="0" y="0"/>
                <a:ext cx="3108960" cy="4480560"/>
                <a:chOff x="0" y="9618"/>
                <a:chExt cx="3200400" cy="4524375"/>
              </a:xfrm>
            </p:grpSpPr>
            <p:pic>
              <p:nvPicPr>
                <p:cNvPr id="10" name="Picture 9"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18"/>
                  <a:ext cx="3200400" cy="4524375"/>
                </a:xfrm>
                <a:prstGeom prst="rect">
                  <a:avLst/>
                </a:prstGeom>
                <a:noFill/>
                <a:ln>
                  <a:noFill/>
                </a:ln>
              </p:spPr>
            </p:pic>
            <p:sp>
              <p:nvSpPr>
                <p:cNvPr id="11" name="Text Box 2"/>
                <p:cNvSpPr txBox="1">
                  <a:spLocks noChangeArrowheads="1"/>
                </p:cNvSpPr>
                <p:nvPr/>
              </p:nvSpPr>
              <p:spPr bwMode="auto">
                <a:xfrm>
                  <a:off x="2400300" y="3648075"/>
                  <a:ext cx="790575" cy="381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700" b="1">
                      <a:effectLst/>
                      <a:latin typeface="Arial"/>
                      <a:ea typeface="Calibri"/>
                      <a:cs typeface="Arial"/>
                    </a:rPr>
                    <a:t>Per 100,000 population</a:t>
                  </a:r>
                  <a:endParaRPr lang="en-US" sz="1200">
                    <a:effectLst/>
                    <a:latin typeface="Arial Narrow"/>
                    <a:ea typeface="Calibri"/>
                    <a:cs typeface="Arial"/>
                  </a:endParaRPr>
                </a:p>
              </p:txBody>
            </p:sp>
          </p:grpSp>
          <p:sp>
            <p:nvSpPr>
              <p:cNvPr id="9" name="Text Box 2"/>
              <p:cNvSpPr txBox="1">
                <a:spLocks noChangeArrowheads="1"/>
              </p:cNvSpPr>
              <p:nvPr/>
            </p:nvSpPr>
            <p:spPr bwMode="auto">
              <a:xfrm>
                <a:off x="133350" y="4219575"/>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sp>
          <p:nvSpPr>
            <p:cNvPr id="7" name="Text Box 2"/>
            <p:cNvSpPr txBox="1">
              <a:spLocks noChangeArrowheads="1"/>
            </p:cNvSpPr>
            <p:nvPr/>
          </p:nvSpPr>
          <p:spPr bwMode="auto">
            <a:xfrm>
              <a:off x="9525" y="0"/>
              <a:ext cx="3568471"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a:ea typeface="Calibri"/>
                  <a:cs typeface="Arial"/>
                </a:rPr>
                <a:t>Substance Abuse Hospitalizations by County</a:t>
              </a:r>
              <a:endParaRPr lang="en-US" sz="1600" dirty="0">
                <a:effectLst/>
                <a:latin typeface="Arial Narrow"/>
                <a:ea typeface="Calibri"/>
                <a:cs typeface="Arial"/>
              </a:endParaRPr>
            </a:p>
          </p:txBody>
        </p:sp>
      </p:grpSp>
      <p:cxnSp>
        <p:nvCxnSpPr>
          <p:cNvPr id="12" name="Straight Arrow Connector 11"/>
          <p:cNvCxnSpPr/>
          <p:nvPr/>
        </p:nvCxnSpPr>
        <p:spPr>
          <a:xfrm flipV="1">
            <a:off x="3200400" y="3124200"/>
            <a:ext cx="2362200" cy="1447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14400" y="3581400"/>
            <a:ext cx="2286000" cy="1477328"/>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ctr"/>
            <a:r>
              <a:rPr lang="en-US" dirty="0" smtClean="0"/>
              <a:t>Piscataquis</a:t>
            </a:r>
          </a:p>
          <a:p>
            <a:pPr algn="ctr"/>
            <a:r>
              <a:rPr lang="en-US" dirty="0" smtClean="0"/>
              <a:t>89 per 100,000</a:t>
            </a:r>
          </a:p>
          <a:p>
            <a:pPr algn="ctr"/>
            <a:endParaRPr lang="en-US" dirty="0"/>
          </a:p>
          <a:p>
            <a:pPr algn="ctr"/>
            <a:r>
              <a:rPr lang="en-US" dirty="0" smtClean="0"/>
              <a:t>Maine</a:t>
            </a:r>
          </a:p>
          <a:p>
            <a:pPr algn="ctr"/>
            <a:r>
              <a:rPr lang="en-US" dirty="0" smtClean="0"/>
              <a:t>328 per 100,000</a:t>
            </a:r>
            <a:endParaRPr lang="en-US" dirty="0"/>
          </a:p>
        </p:txBody>
      </p:sp>
      <p:sp>
        <p:nvSpPr>
          <p:cNvPr id="17" name="TextBox 16"/>
          <p:cNvSpPr txBox="1"/>
          <p:nvPr/>
        </p:nvSpPr>
        <p:spPr>
          <a:xfrm>
            <a:off x="914400" y="6400800"/>
            <a:ext cx="4114800" cy="276999"/>
          </a:xfrm>
          <a:prstGeom prst="rect">
            <a:avLst/>
          </a:prstGeom>
          <a:noFill/>
        </p:spPr>
        <p:txBody>
          <a:bodyPr wrap="square" rtlCol="0">
            <a:spAutoFit/>
          </a:bodyPr>
          <a:lstStyle/>
          <a:p>
            <a:r>
              <a:rPr lang="en-US" sz="1200" dirty="0" smtClean="0"/>
              <a:t>Source: Maine Health Data Organization, 2011</a:t>
            </a:r>
            <a:endParaRPr lang="en-US" sz="1200" dirty="0"/>
          </a:p>
        </p:txBody>
      </p:sp>
    </p:spTree>
    <p:extLst>
      <p:ext uri="{BB962C8B-B14F-4D97-AF65-F5344CB8AC3E}">
        <p14:creationId xmlns:p14="http://schemas.microsoft.com/office/powerpoint/2010/main" val="3714904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Piscataquis County</a:t>
            </a:r>
            <a:endParaRPr lang="en-US" dirty="0">
              <a:solidFill>
                <a:schemeClr val="accent2"/>
              </a:solidFill>
            </a:endParaRPr>
          </a:p>
        </p:txBody>
      </p:sp>
      <p:sp>
        <p:nvSpPr>
          <p:cNvPr id="3" name="TextBox 2"/>
          <p:cNvSpPr txBox="1"/>
          <p:nvPr/>
        </p:nvSpPr>
        <p:spPr>
          <a:xfrm>
            <a:off x="533400" y="6172200"/>
            <a:ext cx="4419600" cy="276999"/>
          </a:xfrm>
          <a:prstGeom prst="rect">
            <a:avLst/>
          </a:prstGeom>
          <a:noFill/>
        </p:spPr>
        <p:txBody>
          <a:bodyPr wrap="square" rtlCol="0">
            <a:spAutoFit/>
          </a:bodyPr>
          <a:lstStyle/>
          <a:p>
            <a:r>
              <a:rPr lang="en-US" sz="1200" dirty="0" smtClean="0"/>
              <a:t>Source: Maine Emergency Medical Services, 2014</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4053063270"/>
              </p:ext>
            </p:extLst>
          </p:nvPr>
        </p:nvGraphicFramePr>
        <p:xfrm>
          <a:off x="536294" y="1752600"/>
          <a:ext cx="7998106"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4442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Piscataquis County</a:t>
            </a:r>
            <a:endParaRPr lang="en-US" dirty="0">
              <a:solidFill>
                <a:schemeClr val="accent2"/>
              </a:solidFill>
            </a:endParaRPr>
          </a:p>
        </p:txBody>
      </p:sp>
      <p:sp>
        <p:nvSpPr>
          <p:cNvPr id="4" name="TextBox 3"/>
          <p:cNvSpPr txBox="1"/>
          <p:nvPr/>
        </p:nvSpPr>
        <p:spPr>
          <a:xfrm>
            <a:off x="533399" y="6248400"/>
            <a:ext cx="5562601" cy="276999"/>
          </a:xfrm>
          <a:prstGeom prst="rect">
            <a:avLst/>
          </a:prstGeom>
          <a:noFill/>
        </p:spPr>
        <p:txBody>
          <a:bodyPr wrap="square" rtlCol="0">
            <a:spAutoFit/>
          </a:bodyPr>
          <a:lstStyle/>
          <a:p>
            <a:r>
              <a:rPr lang="en-US" sz="1200" dirty="0" smtClean="0"/>
              <a:t>Source: Maine Integrated Youth Health Survey, 2013</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3408308206"/>
              </p:ext>
            </p:extLst>
          </p:nvPr>
        </p:nvGraphicFramePr>
        <p:xfrm>
          <a:off x="533398" y="1676400"/>
          <a:ext cx="7772401"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1026"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82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Community Forum</a:t>
            </a:r>
            <a:endParaRPr lang="en-US" dirty="0"/>
          </a:p>
        </p:txBody>
      </p:sp>
      <p:sp>
        <p:nvSpPr>
          <p:cNvPr id="3" name="TextBox 2"/>
          <p:cNvSpPr txBox="1"/>
          <p:nvPr/>
        </p:nvSpPr>
        <p:spPr>
          <a:xfrm>
            <a:off x="1066800" y="2971800"/>
            <a:ext cx="7391400" cy="1015663"/>
          </a:xfrm>
          <a:prstGeom prst="rect">
            <a:avLst/>
          </a:prstGeom>
          <a:noFill/>
        </p:spPr>
        <p:txBody>
          <a:bodyPr wrap="square" rtlCol="0">
            <a:spAutoFit/>
          </a:bodyPr>
          <a:lstStyle/>
          <a:p>
            <a:pPr algn="ctr"/>
            <a:r>
              <a:rPr lang="en-US" sz="6000" dirty="0" smtClean="0">
                <a:latin typeface="Calibri" panose="020F0502020204030204" pitchFamily="34" charset="0"/>
              </a:rPr>
              <a:t>Panel Discussion</a:t>
            </a:r>
            <a:endParaRPr lang="en-US" sz="6000" dirty="0">
              <a:latin typeface="Calibri" panose="020F0502020204030204" pitchFamily="34" charset="0"/>
            </a:endParaRPr>
          </a:p>
        </p:txBody>
      </p:sp>
      <p:sp>
        <p:nvSpPr>
          <p:cNvPr id="4" name="TextBox 3"/>
          <p:cNvSpPr txBox="1"/>
          <p:nvPr/>
        </p:nvSpPr>
        <p:spPr>
          <a:xfrm>
            <a:off x="2057400" y="4343400"/>
            <a:ext cx="5562600" cy="369332"/>
          </a:xfrm>
          <a:prstGeom prst="rect">
            <a:avLst/>
          </a:prstGeom>
          <a:noFill/>
        </p:spPr>
        <p:txBody>
          <a:bodyPr wrap="square" rtlCol="0">
            <a:spAutoFit/>
          </a:bodyPr>
          <a:lstStyle/>
          <a:p>
            <a:r>
              <a:rPr lang="en-US" dirty="0" smtClean="0">
                <a:latin typeface="Calibri" panose="020F0502020204030204" pitchFamily="34" charset="0"/>
              </a:rPr>
              <a:t>Name panelists here</a:t>
            </a:r>
            <a:endParaRPr lang="en-US" dirty="0">
              <a:latin typeface="Calibri" panose="020F0502020204030204" pitchFamily="34" charset="0"/>
            </a:endParaRPr>
          </a:p>
        </p:txBody>
      </p:sp>
    </p:spTree>
    <p:extLst>
      <p:ext uri="{BB962C8B-B14F-4D97-AF65-F5344CB8AC3E}">
        <p14:creationId xmlns:p14="http://schemas.microsoft.com/office/powerpoint/2010/main" val="288660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685800"/>
            <a:ext cx="3879011" cy="3030759"/>
          </a:xfrm>
          <a:prstGeom prst="rect">
            <a:avLst/>
          </a:prstGeom>
        </p:spPr>
      </p:pic>
      <p:sp>
        <p:nvSpPr>
          <p:cNvPr id="2" name="Title 1"/>
          <p:cNvSpPr>
            <a:spLocks noGrp="1"/>
          </p:cNvSpPr>
          <p:nvPr>
            <p:ph type="title"/>
          </p:nvPr>
        </p:nvSpPr>
        <p:spPr/>
        <p:txBody>
          <a:bodyPr/>
          <a:lstStyle/>
          <a:p>
            <a:r>
              <a:rPr lang="en-US" dirty="0" smtClean="0"/>
              <a:t>[Date] Community Forum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50655437"/>
              </p:ext>
            </p:extLst>
          </p:nvPr>
        </p:nvGraphicFramePr>
        <p:xfrm>
          <a:off x="1371600" y="4267200"/>
          <a:ext cx="6096000" cy="1600200"/>
        </p:xfrm>
        <a:graphic>
          <a:graphicData uri="http://schemas.openxmlformats.org/drawingml/2006/table">
            <a:tbl>
              <a:tblPr firstRow="1" bandRow="1">
                <a:tableStyleId>{5C22544A-7EE6-4342-B048-85BDC9FD1C3A}</a:tableStyleId>
              </a:tblPr>
              <a:tblGrid>
                <a:gridCol w="3048000"/>
                <a:gridCol w="3048000"/>
              </a:tblGrid>
              <a:tr h="400050">
                <a:tc>
                  <a:txBody>
                    <a:bodyPr/>
                    <a:lstStyle/>
                    <a:p>
                      <a:r>
                        <a:rPr lang="en-US" dirty="0" smtClean="0"/>
                        <a:t>Session</a:t>
                      </a:r>
                      <a:r>
                        <a:rPr lang="en-US" baseline="0" dirty="0" smtClean="0"/>
                        <a:t> Topic</a:t>
                      </a:r>
                      <a:endParaRPr lang="en-US" dirty="0"/>
                    </a:p>
                  </a:txBody>
                  <a:tcPr/>
                </a:tc>
                <a:tc>
                  <a:txBody>
                    <a:bodyPr/>
                    <a:lstStyle/>
                    <a:p>
                      <a:r>
                        <a:rPr lang="en-US" dirty="0" smtClean="0"/>
                        <a:t>Location</a:t>
                      </a:r>
                      <a:endParaRPr lang="en-US" dirty="0"/>
                    </a:p>
                  </a:txBody>
                  <a:tcPr/>
                </a:tc>
              </a:tr>
              <a:tr h="400050">
                <a:tc>
                  <a:txBody>
                    <a:bodyPr/>
                    <a:lstStyle/>
                    <a:p>
                      <a:r>
                        <a:rPr lang="en-US" dirty="0" smtClean="0"/>
                        <a:t>Drug &amp;</a:t>
                      </a:r>
                      <a:r>
                        <a:rPr lang="en-US" baseline="0" dirty="0" smtClean="0"/>
                        <a:t> Alcohol Abuse</a:t>
                      </a:r>
                      <a:endParaRPr lang="en-US" dirty="0"/>
                    </a:p>
                  </a:txBody>
                  <a:tcPr/>
                </a:tc>
                <a:tc>
                  <a:txBody>
                    <a:bodyPr/>
                    <a:lstStyle/>
                    <a:p>
                      <a:r>
                        <a:rPr lang="en-US" dirty="0" smtClean="0"/>
                        <a:t>Insert</a:t>
                      </a:r>
                      <a:r>
                        <a:rPr lang="en-US" baseline="0" dirty="0" smtClean="0"/>
                        <a:t> location</a:t>
                      </a:r>
                      <a:endParaRPr lang="en-US" dirty="0"/>
                    </a:p>
                  </a:txBody>
                  <a:tcPr/>
                </a:tc>
              </a:tr>
              <a:tr h="400050">
                <a:tc>
                  <a:txBody>
                    <a:bodyPr/>
                    <a:lstStyle/>
                    <a:p>
                      <a:r>
                        <a:rPr lang="en-US" dirty="0" smtClean="0"/>
                        <a:t>Obesity</a:t>
                      </a:r>
                      <a:endParaRPr lang="en-US" dirty="0"/>
                    </a:p>
                  </a:txBody>
                  <a:tcPr/>
                </a:tc>
                <a:tc>
                  <a:txBody>
                    <a:bodyPr/>
                    <a:lstStyle/>
                    <a:p>
                      <a:r>
                        <a:rPr lang="en-US" dirty="0" smtClean="0"/>
                        <a:t>Insert</a:t>
                      </a:r>
                      <a:r>
                        <a:rPr lang="en-US" baseline="0" dirty="0" smtClean="0"/>
                        <a:t> location</a:t>
                      </a:r>
                      <a:endParaRPr lang="en-US" dirty="0"/>
                    </a:p>
                  </a:txBody>
                  <a:tcPr/>
                </a:tc>
              </a:tr>
              <a:tr h="400050">
                <a:tc>
                  <a:txBody>
                    <a:bodyPr/>
                    <a:lstStyle/>
                    <a:p>
                      <a:r>
                        <a:rPr lang="en-US" dirty="0" smtClean="0"/>
                        <a:t>Mental Health </a:t>
                      </a:r>
                      <a:endParaRPr lang="en-US" dirty="0"/>
                    </a:p>
                  </a:txBody>
                  <a:tcPr/>
                </a:tc>
                <a:tc>
                  <a:txBody>
                    <a:bodyPr/>
                    <a:lstStyle/>
                    <a:p>
                      <a:r>
                        <a:rPr lang="en-US" dirty="0" smtClean="0"/>
                        <a:t>Insert</a:t>
                      </a:r>
                      <a:r>
                        <a:rPr lang="en-US" baseline="0" dirty="0" smtClean="0"/>
                        <a:t> location</a:t>
                      </a:r>
                      <a:endParaRPr lang="en-US" dirty="0"/>
                    </a:p>
                  </a:txBody>
                  <a:tcPr/>
                </a:tc>
              </a:tr>
            </a:tbl>
          </a:graphicData>
        </a:graphic>
      </p:graphicFrame>
    </p:spTree>
    <p:extLst>
      <p:ext uri="{BB962C8B-B14F-4D97-AF65-F5344CB8AC3E}">
        <p14:creationId xmlns:p14="http://schemas.microsoft.com/office/powerpoint/2010/main" val="3108344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609600"/>
            <a:ext cx="8229600" cy="1066800"/>
          </a:xfrm>
        </p:spPr>
        <p:txBody>
          <a:bodyPr/>
          <a:lstStyle/>
          <a:p>
            <a:r>
              <a:rPr lang="en-US" dirty="0" smtClean="0"/>
              <a:t>Shared CHNA Contacts</a:t>
            </a:r>
            <a:endParaRPr lang="en-US" dirty="0"/>
          </a:p>
        </p:txBody>
      </p:sp>
      <p:sp>
        <p:nvSpPr>
          <p:cNvPr id="3" name="Subtitle 2"/>
          <p:cNvSpPr>
            <a:spLocks noGrp="1"/>
          </p:cNvSpPr>
          <p:nvPr>
            <p:ph idx="4294967295"/>
          </p:nvPr>
        </p:nvSpPr>
        <p:spPr>
          <a:xfrm>
            <a:off x="685800" y="2057400"/>
            <a:ext cx="8229600" cy="4324350"/>
          </a:xfrm>
        </p:spPr>
        <p:txBody>
          <a:bodyPr>
            <a:normAutofit fontScale="92500" lnSpcReduction="10000"/>
          </a:bodyPr>
          <a:lstStyle/>
          <a:p>
            <a:pPr marL="109728" indent="0" algn="l">
              <a:buNone/>
            </a:pPr>
            <a:r>
              <a:rPr lang="en-US" sz="2100" dirty="0" smtClean="0">
                <a:solidFill>
                  <a:schemeClr val="bg2">
                    <a:lumMod val="25000"/>
                  </a:schemeClr>
                </a:solidFill>
                <a:latin typeface="Cambria" panose="02040503050406030204" pitchFamily="18" charset="0"/>
              </a:rPr>
              <a:t>Maine CDC District Liaison</a:t>
            </a:r>
            <a:r>
              <a:rPr lang="en-US" dirty="0" smtClean="0">
                <a:solidFill>
                  <a:schemeClr val="bg2">
                    <a:lumMod val="25000"/>
                  </a:schemeClr>
                </a:solidFill>
                <a:latin typeface="Cambria" panose="02040503050406030204" pitchFamily="18" charset="0"/>
              </a:rPr>
              <a:t>		</a:t>
            </a:r>
            <a:r>
              <a:rPr lang="en-US" sz="2100" dirty="0" smtClean="0">
                <a:solidFill>
                  <a:schemeClr val="bg2">
                    <a:lumMod val="25000"/>
                  </a:schemeClr>
                </a:solidFill>
                <a:latin typeface="Cambria" panose="02040503050406030204" pitchFamily="18" charset="0"/>
              </a:rPr>
              <a:t>SHNAPP Hospital Representative</a:t>
            </a:r>
          </a:p>
          <a:p>
            <a:pPr marL="109728" indent="0">
              <a:buNone/>
            </a:pPr>
            <a:r>
              <a:rPr lang="en-US" sz="2400" dirty="0" smtClean="0">
                <a:solidFill>
                  <a:schemeClr val="bg2">
                    <a:lumMod val="25000"/>
                  </a:schemeClr>
                </a:solidFill>
                <a:latin typeface="Cambria" panose="02040503050406030204" pitchFamily="18" charset="0"/>
              </a:rPr>
              <a:t>Name					</a:t>
            </a:r>
            <a:r>
              <a:rPr lang="en-US" sz="2400" dirty="0">
                <a:solidFill>
                  <a:schemeClr val="bg2">
                    <a:lumMod val="25000"/>
                  </a:schemeClr>
                </a:solidFill>
                <a:latin typeface="Cambria" panose="02040503050406030204" pitchFamily="18" charset="0"/>
              </a:rPr>
              <a:t>Name: Nicole Hammar</a:t>
            </a:r>
          </a:p>
          <a:p>
            <a:pPr marL="109728" indent="0">
              <a:buNone/>
            </a:pPr>
            <a:r>
              <a:rPr lang="en-US" sz="2400" dirty="0">
                <a:solidFill>
                  <a:schemeClr val="bg2">
                    <a:lumMod val="25000"/>
                  </a:schemeClr>
                </a:solidFill>
                <a:latin typeface="Cambria" panose="02040503050406030204" pitchFamily="18" charset="0"/>
              </a:rPr>
              <a:t>Phone				</a:t>
            </a:r>
            <a:r>
              <a:rPr lang="en-US" sz="2400" dirty="0" smtClean="0">
                <a:solidFill>
                  <a:schemeClr val="bg2">
                    <a:lumMod val="25000"/>
                  </a:schemeClr>
                </a:solidFill>
                <a:latin typeface="Cambria" panose="02040503050406030204" pitchFamily="18" charset="0"/>
              </a:rPr>
              <a:t>	Phone</a:t>
            </a:r>
            <a:r>
              <a:rPr lang="en-US" sz="2400" dirty="0">
                <a:solidFill>
                  <a:schemeClr val="bg2">
                    <a:lumMod val="25000"/>
                  </a:schemeClr>
                </a:solidFill>
                <a:latin typeface="Cambria" panose="02040503050406030204" pitchFamily="18" charset="0"/>
              </a:rPr>
              <a:t>: 973-7245</a:t>
            </a:r>
          </a:p>
          <a:p>
            <a:pPr marL="109728" indent="0">
              <a:buNone/>
            </a:pPr>
            <a:r>
              <a:rPr lang="en-US" sz="2400" dirty="0">
                <a:solidFill>
                  <a:schemeClr val="bg2">
                    <a:lumMod val="25000"/>
                  </a:schemeClr>
                </a:solidFill>
                <a:latin typeface="Cambria" panose="02040503050406030204" pitchFamily="18" charset="0"/>
              </a:rPr>
              <a:t>Email					Email: nhammar@emhs.org</a:t>
            </a:r>
          </a:p>
          <a:p>
            <a:pPr marL="109728" indent="0" algn="l">
              <a:buNone/>
            </a:pPr>
            <a:endParaRPr lang="en-US" dirty="0" smtClean="0">
              <a:solidFill>
                <a:schemeClr val="bg2">
                  <a:lumMod val="25000"/>
                </a:schemeClr>
              </a:solidFill>
              <a:latin typeface="Cambria" panose="02040503050406030204" pitchFamily="18" charset="0"/>
            </a:endParaRPr>
          </a:p>
          <a:p>
            <a:pPr marL="109728" indent="0">
              <a:buNone/>
            </a:pPr>
            <a:r>
              <a:rPr lang="en-US" sz="2100" dirty="0" smtClean="0">
                <a:solidFill>
                  <a:schemeClr val="bg2">
                    <a:lumMod val="25000"/>
                  </a:schemeClr>
                </a:solidFill>
                <a:latin typeface="Cambria" panose="02040503050406030204" pitchFamily="18" charset="0"/>
              </a:rPr>
              <a:t>Additional SHNAPP Contacts		</a:t>
            </a:r>
            <a:r>
              <a:rPr lang="en-US" sz="2100" dirty="0">
                <a:solidFill>
                  <a:schemeClr val="bg2">
                    <a:lumMod val="25000"/>
                  </a:schemeClr>
                </a:solidFill>
                <a:latin typeface="Cambria" panose="02040503050406030204" pitchFamily="18" charset="0"/>
              </a:rPr>
              <a:t> Additional SHNAPP Contacts</a:t>
            </a:r>
          </a:p>
          <a:p>
            <a:pPr marL="109728" indent="0">
              <a:buNone/>
            </a:pPr>
            <a:r>
              <a:rPr lang="en-US" dirty="0" smtClean="0">
                <a:solidFill>
                  <a:schemeClr val="bg2">
                    <a:lumMod val="25000"/>
                  </a:schemeClr>
                </a:solidFill>
                <a:latin typeface="Cambria" panose="02040503050406030204" pitchFamily="18" charset="0"/>
              </a:rPr>
              <a:t>Name					Name</a:t>
            </a:r>
            <a:endParaRPr lang="en-US" dirty="0">
              <a:solidFill>
                <a:schemeClr val="bg2">
                  <a:lumMod val="25000"/>
                </a:schemeClr>
              </a:solidFill>
              <a:latin typeface="Cambria" panose="02040503050406030204" pitchFamily="18" charset="0"/>
            </a:endParaRPr>
          </a:p>
          <a:p>
            <a:pPr marL="109728" indent="0">
              <a:buNone/>
            </a:pPr>
            <a:r>
              <a:rPr lang="en-US" dirty="0" smtClean="0">
                <a:solidFill>
                  <a:schemeClr val="bg2">
                    <a:lumMod val="25000"/>
                  </a:schemeClr>
                </a:solidFill>
                <a:latin typeface="Cambria" panose="02040503050406030204" pitchFamily="18" charset="0"/>
              </a:rPr>
              <a:t>Phone					Phone</a:t>
            </a:r>
            <a:endParaRPr lang="en-US" dirty="0">
              <a:solidFill>
                <a:schemeClr val="bg2">
                  <a:lumMod val="25000"/>
                </a:schemeClr>
              </a:solidFill>
              <a:latin typeface="Cambria" panose="02040503050406030204" pitchFamily="18" charset="0"/>
            </a:endParaRPr>
          </a:p>
          <a:p>
            <a:pPr marL="109728" indent="0">
              <a:buNone/>
            </a:pPr>
            <a:r>
              <a:rPr lang="en-US" dirty="0" smtClean="0">
                <a:solidFill>
                  <a:schemeClr val="bg2">
                    <a:lumMod val="25000"/>
                  </a:schemeClr>
                </a:solidFill>
                <a:latin typeface="Cambria" panose="02040503050406030204" pitchFamily="18" charset="0"/>
              </a:rPr>
              <a:t>Email					Email</a:t>
            </a:r>
            <a:endParaRPr lang="en-US" dirty="0">
              <a:solidFill>
                <a:schemeClr val="bg2">
                  <a:lumMod val="25000"/>
                </a:schemeClr>
              </a:solidFill>
              <a:latin typeface="Cambria" panose="02040503050406030204" pitchFamily="18" charset="0"/>
            </a:endParaRPr>
          </a:p>
          <a:p>
            <a:pPr marL="109728" indent="0" algn="l">
              <a:buNone/>
            </a:pPr>
            <a:endParaRPr lang="en-US"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Phases of the SHNAPP Process</a:t>
            </a:r>
            <a:endParaRPr lang="en-US" dirty="0"/>
          </a:p>
        </p:txBody>
      </p:sp>
      <p:graphicFrame>
        <p:nvGraphicFramePr>
          <p:cNvPr id="4" name="Diagram 3"/>
          <p:cNvGraphicFramePr/>
          <p:nvPr>
            <p:extLst>
              <p:ext uri="{D42A27DB-BD31-4B8C-83A1-F6EECF244321}">
                <p14:modId xmlns:p14="http://schemas.microsoft.com/office/powerpoint/2010/main" val="129692078"/>
              </p:ext>
            </p:extLst>
          </p:nvPr>
        </p:nvGraphicFramePr>
        <p:xfrm>
          <a:off x="1371600" y="1828800"/>
          <a:ext cx="5867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7495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46324" cy="1066800"/>
          </a:xfrm>
        </p:spPr>
        <p:txBody>
          <a:bodyPr>
            <a:normAutofit fontScale="90000"/>
          </a:bodyPr>
          <a:lstStyle/>
          <a:p>
            <a:r>
              <a:rPr lang="en-US" dirty="0" smtClean="0"/>
              <a:t>Data Included in the Shared CHNA Reports</a:t>
            </a:r>
            <a:endParaRPr lang="en-U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253443"/>
            <a:ext cx="8751125" cy="385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404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94" y="1676400"/>
            <a:ext cx="7427913"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69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55" t="6743" r="4833" b="11938"/>
          <a:stretch/>
        </p:blipFill>
        <p:spPr bwMode="auto">
          <a:xfrm>
            <a:off x="255560" y="2175509"/>
            <a:ext cx="3173440" cy="344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498730" y="3592829"/>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Obesity</a:t>
            </a:r>
            <a:endParaRPr lang="en-US" sz="2800" dirty="0">
              <a:latin typeface="Calibri" panose="020F050202020403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47223" b="69710"/>
          <a:stretch/>
        </p:blipFill>
        <p:spPr>
          <a:xfrm>
            <a:off x="5181600" y="2107159"/>
            <a:ext cx="3581400" cy="3580940"/>
          </a:xfrm>
          <a:prstGeom prst="rect">
            <a:avLst/>
          </a:prstGeom>
        </p:spPr>
      </p:pic>
      <p:sp>
        <p:nvSpPr>
          <p:cNvPr id="3" name="TextBox 2"/>
          <p:cNvSpPr txBox="1"/>
          <p:nvPr/>
        </p:nvSpPr>
        <p:spPr>
          <a:xfrm>
            <a:off x="7513320" y="5240923"/>
            <a:ext cx="1219200" cy="338554"/>
          </a:xfrm>
          <a:prstGeom prst="rect">
            <a:avLst/>
          </a:prstGeom>
          <a:noFill/>
        </p:spPr>
        <p:txBody>
          <a:bodyPr wrap="square" rtlCol="0">
            <a:spAutoFit/>
          </a:bodyPr>
          <a:lstStyle/>
          <a:p>
            <a:r>
              <a:rPr lang="en-US" sz="1600" dirty="0" smtClean="0"/>
              <a:t>100 people</a:t>
            </a:r>
            <a:endParaRPr lang="en-US" sz="1600" dirty="0"/>
          </a:p>
        </p:txBody>
      </p:sp>
    </p:spTree>
    <p:extLst>
      <p:ext uri="{BB962C8B-B14F-4D97-AF65-F5344CB8AC3E}">
        <p14:creationId xmlns:p14="http://schemas.microsoft.com/office/powerpoint/2010/main" val="2464309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 y="2514600"/>
            <a:ext cx="1955848" cy="284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2278092" y="3632235"/>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Infant Death</a:t>
            </a:r>
            <a:endParaRPr lang="en-US" sz="2800" dirty="0">
              <a:latin typeface="Calibri" panose="020F0502020204030204" pitchFamily="34" charset="0"/>
            </a:endParaRPr>
          </a:p>
        </p:txBody>
      </p:sp>
      <p:pic>
        <p:nvPicPr>
          <p:cNvPr id="2050" name="Picture 2" descr="C:\Users\kallerding\Downloads\baby (Conflict Copy) (1).png"/>
          <p:cNvPicPr>
            <a:picLocks noChangeAspect="1" noChangeArrowheads="1"/>
          </p:cNvPicPr>
          <p:nvPr/>
        </p:nvPicPr>
        <p:blipFill rotWithShape="1">
          <a:blip r:embed="rId5">
            <a:extLst>
              <a:ext uri="{28A0092B-C50C-407E-A947-70E740481C1C}">
                <a14:useLocalDpi xmlns:a14="http://schemas.microsoft.com/office/drawing/2010/main" val="0"/>
              </a:ext>
            </a:extLst>
          </a:blip>
          <a:srcRect r="29181" b="59778"/>
          <a:stretch/>
        </p:blipFill>
        <p:spPr bwMode="auto">
          <a:xfrm>
            <a:off x="4038600" y="2113511"/>
            <a:ext cx="4625340" cy="3647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39000" y="5760558"/>
            <a:ext cx="1600200" cy="338554"/>
          </a:xfrm>
          <a:prstGeom prst="rect">
            <a:avLst/>
          </a:prstGeom>
          <a:noFill/>
        </p:spPr>
        <p:txBody>
          <a:bodyPr wrap="square" rtlCol="0">
            <a:spAutoFit/>
          </a:bodyPr>
          <a:lstStyle/>
          <a:p>
            <a:r>
              <a:rPr lang="en-US" sz="1600" dirty="0" smtClean="0"/>
              <a:t>1,000 infants</a:t>
            </a:r>
            <a:endParaRPr lang="en-US" sz="1600" dirty="0"/>
          </a:p>
        </p:txBody>
      </p:sp>
    </p:spTree>
    <p:extLst>
      <p:ext uri="{BB962C8B-B14F-4D97-AF65-F5344CB8AC3E}">
        <p14:creationId xmlns:p14="http://schemas.microsoft.com/office/powerpoint/2010/main" val="4217633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4438</TotalTime>
  <Words>3822</Words>
  <Application>Microsoft Office PowerPoint</Application>
  <PresentationFormat>On-screen Show (4:3)</PresentationFormat>
  <Paragraphs>317</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Urban</vt:lpstr>
      <vt:lpstr>Shared Community Health Needs Assessment (CHNA)</vt:lpstr>
      <vt:lpstr>Maine SHNAPP Funders</vt:lpstr>
      <vt:lpstr>4 Phases of the SHNAPP Process</vt:lpstr>
      <vt:lpstr>Data Included in the Shared CHNA Reports</vt:lpstr>
      <vt:lpstr>Setting the Stage for Our Story</vt:lpstr>
      <vt:lpstr>The Script</vt:lpstr>
      <vt:lpstr>Interpretation – Things to Consider</vt:lpstr>
      <vt:lpstr>Interpretation – Things to Consider</vt:lpstr>
      <vt:lpstr>Interpretation – Things to Consider</vt:lpstr>
      <vt:lpstr>Interpretation – Things to Consider</vt:lpstr>
      <vt:lpstr>Our Task Today….</vt:lpstr>
      <vt:lpstr>Top health issues for Piscataquis County</vt:lpstr>
      <vt:lpstr>Top issues affecting where we live, work, learn &amp; play in Piscataquis County</vt:lpstr>
      <vt:lpstr> Obesity Piscataquis  County</vt:lpstr>
      <vt:lpstr>Obesity Piscataquis County</vt:lpstr>
      <vt:lpstr> Obesity Piscataquis County</vt:lpstr>
      <vt:lpstr>2 Minute Data Review</vt:lpstr>
      <vt:lpstr>Depression Piscataquis County</vt:lpstr>
      <vt:lpstr>Depression Piscataquis County</vt:lpstr>
      <vt:lpstr>2 Minute Data Review</vt:lpstr>
      <vt:lpstr> Drug &amp; Alcohol Abuse Piscataquis County</vt:lpstr>
      <vt:lpstr>Drug &amp; Alcohol Abuse Piscataquis County</vt:lpstr>
      <vt:lpstr>Drug &amp; Alcohol Abuse Piscataquis County</vt:lpstr>
      <vt:lpstr>2 Minute Data Review</vt:lpstr>
      <vt:lpstr>[Date] Community Forum</vt:lpstr>
      <vt:lpstr>[Date] Community Forum</vt:lpstr>
      <vt:lpstr>Shared CHNA Contacts</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239</cp:revision>
  <cp:lastPrinted>2015-10-13T13:09:47Z</cp:lastPrinted>
  <dcterms:created xsi:type="dcterms:W3CDTF">2015-06-09T16:33:57Z</dcterms:created>
  <dcterms:modified xsi:type="dcterms:W3CDTF">2015-10-15T17:37:54Z</dcterms:modified>
</cp:coreProperties>
</file>